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7" r:id="rId2"/>
    <p:sldId id="290" r:id="rId3"/>
    <p:sldId id="264" r:id="rId4"/>
    <p:sldId id="289" r:id="rId5"/>
    <p:sldId id="270" r:id="rId6"/>
    <p:sldId id="279" r:id="rId7"/>
    <p:sldId id="280" r:id="rId8"/>
    <p:sldId id="288" r:id="rId9"/>
    <p:sldId id="291" r:id="rId10"/>
    <p:sldId id="292" r:id="rId11"/>
    <p:sldId id="293" r:id="rId12"/>
  </p:sldIdLst>
  <p:sldSz cx="18288000" cy="10287000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-89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hyperlink" Target="http://generiamounanuovaitalia.it/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 rot="-5400000">
            <a:off x="-3066462" y="4095162"/>
            <a:ext cx="8285576" cy="95249"/>
            <a:chOff x="0" y="0"/>
            <a:chExt cx="64853440" cy="63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853440" cy="635000"/>
            </a:xfrm>
            <a:custGeom>
              <a:avLst/>
              <a:gdLst/>
              <a:ahLst/>
              <a:cxnLst/>
              <a:rect l="l" t="t" r="r" b="b"/>
              <a:pathLst>
                <a:path w="64853443" h="635000">
                  <a:moveTo>
                    <a:pt x="0" y="0"/>
                  </a:moveTo>
                  <a:lnTo>
                    <a:pt x="64853443" y="0"/>
                  </a:lnTo>
                  <a:lnTo>
                    <a:pt x="64853443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" name="Group 4"/>
          <p:cNvGrpSpPr/>
          <p:nvPr/>
        </p:nvGrpSpPr>
        <p:grpSpPr>
          <a:xfrm rot="-5400000">
            <a:off x="-3282972" y="4248554"/>
            <a:ext cx="8673720" cy="126575"/>
            <a:chOff x="0" y="0"/>
            <a:chExt cx="54736470" cy="635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Freeform 5"/>
            <p:cNvSpPr/>
            <p:nvPr/>
          </p:nvSpPr>
          <p:spPr>
            <a:xfrm>
              <a:off x="0" y="0"/>
              <a:ext cx="54736473" cy="635000"/>
            </a:xfrm>
            <a:custGeom>
              <a:avLst/>
              <a:gdLst/>
              <a:ahLst/>
              <a:cxnLst/>
              <a:rect l="l" t="t" r="r" b="b"/>
              <a:pathLst>
                <a:path w="54736473" h="635000">
                  <a:moveTo>
                    <a:pt x="0" y="0"/>
                  </a:moveTo>
                  <a:lnTo>
                    <a:pt x="54736473" y="0"/>
                  </a:lnTo>
                  <a:lnTo>
                    <a:pt x="54736473" y="635000"/>
                  </a:lnTo>
                  <a:lnTo>
                    <a:pt x="0" y="635000"/>
                  </a:lnTo>
                  <a:close/>
                </a:path>
              </a:pathLst>
            </a:custGeom>
            <a:grpFill/>
          </p:spPr>
        </p:sp>
      </p:grpSp>
      <p:sp>
        <p:nvSpPr>
          <p:cNvPr id="31" name="CasellaDiTesto 30"/>
          <p:cNvSpPr txBox="1"/>
          <p:nvPr/>
        </p:nvSpPr>
        <p:spPr>
          <a:xfrm>
            <a:off x="1928762" y="1676070"/>
            <a:ext cx="15502046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B0F0"/>
                </a:solidFill>
                <a:latin typeface="Alegreya Sans SC Medium"/>
                <a:cs typeface="Arial" panose="020B0604020202020204" pitchFamily="34" charset="0"/>
              </a:rPr>
              <a:t>EVENTO FINALE</a:t>
            </a:r>
          </a:p>
          <a:p>
            <a:pPr algn="ctr"/>
            <a:endParaRPr lang="it-IT" sz="2800" b="1" dirty="0" smtClean="0">
              <a:solidFill>
                <a:srgbClr val="0070C0"/>
              </a:solidFill>
              <a:latin typeface="Alegreya Sans SC Medium"/>
              <a:cs typeface="Arial" panose="020B0604020202020204" pitchFamily="34" charset="0"/>
            </a:endParaRPr>
          </a:p>
          <a:p>
            <a:pPr algn="ctr"/>
            <a:r>
              <a:rPr lang="it-IT" sz="2800" b="1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del progetto “Generiamo una Nuova Italia: </a:t>
            </a:r>
            <a:endParaRPr lang="it-IT" sz="2800" b="1" dirty="0" smtClean="0">
              <a:solidFill>
                <a:srgbClr val="0070C0"/>
              </a:solidFill>
              <a:latin typeface="Alegreya Sans SC Medium"/>
              <a:cs typeface="Arial" panose="020B0604020202020204" pitchFamily="34" charset="0"/>
            </a:endParaRPr>
          </a:p>
          <a:p>
            <a:pPr algn="ctr"/>
            <a:r>
              <a:rPr lang="it-IT" sz="2800" b="1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i </a:t>
            </a:r>
            <a:r>
              <a:rPr lang="it-IT" sz="2800" b="1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giovani impegnati per </a:t>
            </a:r>
            <a:r>
              <a:rPr lang="it-IT" sz="2800" b="1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una piena </a:t>
            </a:r>
            <a:r>
              <a:rPr lang="it-IT" sz="2800" b="1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accoglienza ed integrazione degli immigrati</a:t>
            </a:r>
            <a:r>
              <a:rPr lang="it-IT" sz="2800" b="1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”</a:t>
            </a:r>
          </a:p>
          <a:p>
            <a:pPr algn="ctr"/>
            <a:endParaRPr lang="it-IT" sz="2800" b="1" dirty="0" smtClean="0">
              <a:solidFill>
                <a:srgbClr val="0070C0"/>
              </a:solidFill>
              <a:latin typeface="Alegreya Sans SC Medium"/>
              <a:cs typeface="Arial" panose="020B0604020202020204" pitchFamily="34" charset="0"/>
            </a:endParaRPr>
          </a:p>
          <a:p>
            <a:pPr algn="ctr"/>
            <a:r>
              <a:rPr lang="it-IT" sz="4000" b="1" dirty="0" err="1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Webinar</a:t>
            </a:r>
            <a:r>
              <a:rPr lang="it-IT" sz="4000" b="1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  </a:t>
            </a:r>
            <a:r>
              <a:rPr lang="it-IT" sz="4000" b="1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07 luglio 2020</a:t>
            </a:r>
          </a:p>
          <a:p>
            <a:pPr algn="ctr"/>
            <a:endParaRPr lang="it-IT" sz="4000" b="1" dirty="0" smtClean="0">
              <a:solidFill>
                <a:srgbClr val="0070C0"/>
              </a:solidFill>
              <a:latin typeface="Alegreya Sans SC Medium"/>
              <a:cs typeface="Arial" panose="020B0604020202020204" pitchFamily="34" charset="0"/>
            </a:endParaRPr>
          </a:p>
          <a:p>
            <a:pPr algn="ctr"/>
            <a:endParaRPr lang="it-IT" sz="5400" b="1" dirty="0" smtClean="0">
              <a:solidFill>
                <a:srgbClr val="0070C0"/>
              </a:solidFill>
              <a:latin typeface="Alegreya Sans SC Medium"/>
              <a:cs typeface="Arial" panose="020B0604020202020204" pitchFamily="34" charset="0"/>
            </a:endParaRPr>
          </a:p>
          <a:p>
            <a:pPr algn="ctr"/>
            <a:r>
              <a:rPr lang="it-IT" sz="4000" b="1" dirty="0" smtClean="0">
                <a:solidFill>
                  <a:srgbClr val="00B0F0"/>
                </a:solidFill>
                <a:latin typeface="Alegreya Sans SC Medium"/>
                <a:cs typeface="Arial" panose="020B0604020202020204" pitchFamily="34" charset="0"/>
              </a:rPr>
              <a:t>L'impegno delle associazioni delle comunità migranti in Italia e </a:t>
            </a:r>
            <a:r>
              <a:rPr lang="it-IT" sz="4000" b="1" dirty="0" smtClean="0">
                <a:solidFill>
                  <a:srgbClr val="00B0F0"/>
                </a:solidFill>
                <a:latin typeface="Alegreya Sans SC Medium"/>
                <a:cs typeface="Arial" panose="020B0604020202020204" pitchFamily="34" charset="0"/>
              </a:rPr>
              <a:t>il protagonismo </a:t>
            </a:r>
            <a:r>
              <a:rPr lang="it-IT" sz="4000" b="1" dirty="0" smtClean="0">
                <a:solidFill>
                  <a:srgbClr val="00B0F0"/>
                </a:solidFill>
                <a:latin typeface="Alegreya Sans SC Medium"/>
                <a:cs typeface="Arial" panose="020B0604020202020204" pitchFamily="34" charset="0"/>
              </a:rPr>
              <a:t>dei giovani italiani con background </a:t>
            </a:r>
            <a:r>
              <a:rPr lang="it-IT" sz="4000" b="1" dirty="0" smtClean="0">
                <a:solidFill>
                  <a:srgbClr val="00B0F0"/>
                </a:solidFill>
                <a:latin typeface="Alegreya Sans SC Medium"/>
                <a:cs typeface="Arial" panose="020B0604020202020204" pitchFamily="34" charset="0"/>
              </a:rPr>
              <a:t>migratorio</a:t>
            </a:r>
          </a:p>
          <a:p>
            <a:pPr algn="ctr"/>
            <a:endParaRPr lang="it-IT" sz="5400" b="1" dirty="0" smtClean="0">
              <a:solidFill>
                <a:srgbClr val="0070C0"/>
              </a:solidFill>
              <a:latin typeface="Alegreya Sans SC Medium"/>
              <a:cs typeface="Arial" panose="020B0604020202020204" pitchFamily="34" charset="0"/>
            </a:endParaRPr>
          </a:p>
          <a:p>
            <a:pPr algn="ctr"/>
            <a:r>
              <a:rPr lang="it-IT" sz="5400" dirty="0" err="1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Ireneo</a:t>
            </a:r>
            <a:r>
              <a:rPr lang="it-IT" sz="5400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 Spencer (</a:t>
            </a:r>
            <a:r>
              <a:rPr lang="it-IT" sz="5400" dirty="0" err="1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CoNNGI</a:t>
            </a:r>
            <a:r>
              <a:rPr lang="it-IT" sz="5400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)</a:t>
            </a:r>
            <a:endParaRPr lang="it-IT" sz="5400" dirty="0">
              <a:solidFill>
                <a:srgbClr val="0070C0"/>
              </a:solidFill>
              <a:latin typeface="Alegreya Sans SC Medium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42" y="0"/>
            <a:ext cx="14001784" cy="160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60" y="9091642"/>
            <a:ext cx="11323696" cy="105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631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 rot="-5400000">
            <a:off x="-3066462" y="4095162"/>
            <a:ext cx="8285576" cy="95249"/>
            <a:chOff x="0" y="0"/>
            <a:chExt cx="64853440" cy="63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853440" cy="635000"/>
            </a:xfrm>
            <a:custGeom>
              <a:avLst/>
              <a:gdLst/>
              <a:ahLst/>
              <a:cxnLst/>
              <a:rect l="l" t="t" r="r" b="b"/>
              <a:pathLst>
                <a:path w="64853443" h="635000">
                  <a:moveTo>
                    <a:pt x="0" y="0"/>
                  </a:moveTo>
                  <a:lnTo>
                    <a:pt x="64853443" y="0"/>
                  </a:lnTo>
                  <a:lnTo>
                    <a:pt x="64853443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" name="Group 4"/>
          <p:cNvGrpSpPr/>
          <p:nvPr/>
        </p:nvGrpSpPr>
        <p:grpSpPr>
          <a:xfrm rot="-5400000">
            <a:off x="-3282972" y="4248554"/>
            <a:ext cx="8673720" cy="126575"/>
            <a:chOff x="0" y="0"/>
            <a:chExt cx="54736470" cy="635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Freeform 5"/>
            <p:cNvSpPr/>
            <p:nvPr/>
          </p:nvSpPr>
          <p:spPr>
            <a:xfrm>
              <a:off x="0" y="0"/>
              <a:ext cx="54736473" cy="635000"/>
            </a:xfrm>
            <a:custGeom>
              <a:avLst/>
              <a:gdLst/>
              <a:ahLst/>
              <a:cxnLst/>
              <a:rect l="l" t="t" r="r" b="b"/>
              <a:pathLst>
                <a:path w="54736473" h="635000">
                  <a:moveTo>
                    <a:pt x="0" y="0"/>
                  </a:moveTo>
                  <a:lnTo>
                    <a:pt x="54736473" y="0"/>
                  </a:lnTo>
                  <a:lnTo>
                    <a:pt x="54736473" y="635000"/>
                  </a:lnTo>
                  <a:lnTo>
                    <a:pt x="0" y="635000"/>
                  </a:lnTo>
                  <a:close/>
                </a:path>
              </a:pathLst>
            </a:custGeom>
            <a:grpFill/>
          </p:spPr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42" y="0"/>
            <a:ext cx="14001784" cy="160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60" y="9091642"/>
            <a:ext cx="11323696" cy="105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tangolo 9"/>
          <p:cNvSpPr/>
          <p:nvPr/>
        </p:nvSpPr>
        <p:spPr>
          <a:xfrm>
            <a:off x="1285820" y="1842946"/>
            <a:ext cx="17002180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B0F0"/>
                </a:solidFill>
              </a:rPr>
              <a:t>“Codice etico”  </a:t>
            </a:r>
            <a:r>
              <a:rPr lang="it-IT" sz="3600" dirty="0" smtClean="0">
                <a:solidFill>
                  <a:srgbClr val="0070C0"/>
                </a:solidFill>
              </a:rPr>
              <a:t>strutturato  </a:t>
            </a:r>
            <a:r>
              <a:rPr lang="it-IT" sz="3600" dirty="0" smtClean="0">
                <a:solidFill>
                  <a:srgbClr val="0070C0"/>
                </a:solidFill>
              </a:rPr>
              <a:t>in tre </a:t>
            </a:r>
            <a:r>
              <a:rPr lang="it-IT" sz="3600" dirty="0" smtClean="0">
                <a:solidFill>
                  <a:srgbClr val="0070C0"/>
                </a:solidFill>
              </a:rPr>
              <a:t>parti:</a:t>
            </a:r>
            <a:endParaRPr lang="it-IT" sz="3600" dirty="0" smtClean="0">
              <a:solidFill>
                <a:srgbClr val="0070C0"/>
              </a:solidFill>
            </a:endParaRPr>
          </a:p>
          <a:p>
            <a:r>
              <a:rPr lang="it-IT" sz="3600" dirty="0" smtClean="0">
                <a:solidFill>
                  <a:srgbClr val="0070C0"/>
                </a:solidFill>
              </a:rPr>
              <a:t> </a:t>
            </a:r>
          </a:p>
          <a:p>
            <a:r>
              <a:rPr lang="it-IT" sz="3200" b="1" u="sng" dirty="0" smtClean="0">
                <a:solidFill>
                  <a:srgbClr val="00B0F0"/>
                </a:solidFill>
              </a:rPr>
              <a:t>Nella prima </a:t>
            </a:r>
            <a:r>
              <a:rPr lang="it-IT" sz="3200" b="1" u="sng" dirty="0" smtClean="0">
                <a:solidFill>
                  <a:srgbClr val="00B0F0"/>
                </a:solidFill>
              </a:rPr>
              <a:t>parte,</a:t>
            </a:r>
            <a:r>
              <a:rPr lang="it-IT" sz="3200" b="1" dirty="0" smtClean="0">
                <a:solidFill>
                  <a:srgbClr val="00B0F0"/>
                </a:solidFill>
              </a:rPr>
              <a:t> </a:t>
            </a:r>
            <a:r>
              <a:rPr lang="it-IT" sz="3200" dirty="0" smtClean="0">
                <a:solidFill>
                  <a:srgbClr val="0070C0"/>
                </a:solidFill>
              </a:rPr>
              <a:t>si descrive il contesto di riferimento dal quale è scaturito il “</a:t>
            </a:r>
            <a:r>
              <a:rPr lang="it-IT" sz="3200" i="1" dirty="0" smtClean="0">
                <a:solidFill>
                  <a:srgbClr val="0070C0"/>
                </a:solidFill>
              </a:rPr>
              <a:t>Codice etico e pratico </a:t>
            </a:r>
            <a:endParaRPr lang="it-IT" sz="3200" i="1" dirty="0" smtClean="0">
              <a:solidFill>
                <a:srgbClr val="0070C0"/>
              </a:solidFill>
            </a:endParaRPr>
          </a:p>
          <a:p>
            <a:r>
              <a:rPr lang="it-IT" sz="3200" i="1" dirty="0" smtClean="0">
                <a:solidFill>
                  <a:srgbClr val="0070C0"/>
                </a:solidFill>
              </a:rPr>
              <a:t>per </a:t>
            </a:r>
            <a:r>
              <a:rPr lang="it-IT" sz="3200" i="1" dirty="0" smtClean="0">
                <a:solidFill>
                  <a:srgbClr val="0070C0"/>
                </a:solidFill>
              </a:rPr>
              <a:t>l’accoglienza e l’integrazione</a:t>
            </a:r>
            <a:r>
              <a:rPr lang="it-IT" sz="3200" i="1" dirty="0" smtClean="0">
                <a:solidFill>
                  <a:srgbClr val="0070C0"/>
                </a:solidFill>
              </a:rPr>
              <a:t>”.</a:t>
            </a:r>
          </a:p>
          <a:p>
            <a:endParaRPr lang="it-IT" sz="3200" i="1" dirty="0" smtClean="0">
              <a:solidFill>
                <a:srgbClr val="0070C0"/>
              </a:solidFill>
            </a:endParaRPr>
          </a:p>
          <a:p>
            <a:r>
              <a:rPr lang="it-IT" sz="3200" b="1" u="sng" dirty="0" smtClean="0">
                <a:solidFill>
                  <a:srgbClr val="00B0F0"/>
                </a:solidFill>
              </a:rPr>
              <a:t>Nella seconda parte</a:t>
            </a:r>
            <a:r>
              <a:rPr lang="it-IT" sz="3200" b="1" dirty="0" smtClean="0">
                <a:solidFill>
                  <a:srgbClr val="00B0F0"/>
                </a:solidFill>
              </a:rPr>
              <a:t>, </a:t>
            </a:r>
            <a:r>
              <a:rPr lang="it-IT" sz="3200" dirty="0" smtClean="0">
                <a:solidFill>
                  <a:srgbClr val="0070C0"/>
                </a:solidFill>
              </a:rPr>
              <a:t>si riprende </a:t>
            </a:r>
            <a:r>
              <a:rPr lang="it-IT" sz="3200" dirty="0" smtClean="0">
                <a:solidFill>
                  <a:srgbClr val="0070C0"/>
                </a:solidFill>
              </a:rPr>
              <a:t>il tema dell’Agenda 2030 e quindi dello Sviluppo sostenibile come presupposti “specifici” nella costruzione del “Codice etico” e a seguire la descrizione dei principi di riferimento che sono alla base dell’accoglienza e dell’integrazione intesa sia come atteggiamento che come processo. </a:t>
            </a:r>
            <a:endParaRPr lang="it-IT" sz="3200" dirty="0" smtClean="0">
              <a:solidFill>
                <a:srgbClr val="0070C0"/>
              </a:solidFill>
            </a:endParaRPr>
          </a:p>
          <a:p>
            <a:endParaRPr lang="it-IT" sz="3200" dirty="0" smtClean="0">
              <a:solidFill>
                <a:srgbClr val="0070C0"/>
              </a:solidFill>
            </a:endParaRPr>
          </a:p>
          <a:p>
            <a:r>
              <a:rPr lang="it-IT" sz="3200" b="1" u="sng" dirty="0" smtClean="0">
                <a:solidFill>
                  <a:srgbClr val="00B0F0"/>
                </a:solidFill>
              </a:rPr>
              <a:t>N</a:t>
            </a:r>
            <a:r>
              <a:rPr lang="it-IT" sz="3200" b="1" u="sng" dirty="0" smtClean="0">
                <a:solidFill>
                  <a:srgbClr val="00B0F0"/>
                </a:solidFill>
              </a:rPr>
              <a:t>ella </a:t>
            </a:r>
            <a:r>
              <a:rPr lang="it-IT" sz="3200" b="1" u="sng" dirty="0" smtClean="0">
                <a:solidFill>
                  <a:srgbClr val="00B0F0"/>
                </a:solidFill>
              </a:rPr>
              <a:t>terza </a:t>
            </a:r>
            <a:r>
              <a:rPr lang="it-IT" sz="3200" b="1" u="sng" dirty="0" smtClean="0">
                <a:solidFill>
                  <a:srgbClr val="00B0F0"/>
                </a:solidFill>
              </a:rPr>
              <a:t>parte,</a:t>
            </a:r>
            <a:r>
              <a:rPr lang="it-IT" sz="3200" b="1" dirty="0" smtClean="0">
                <a:solidFill>
                  <a:srgbClr val="00B0F0"/>
                </a:solidFill>
              </a:rPr>
              <a:t> </a:t>
            </a:r>
            <a:r>
              <a:rPr lang="it-IT" sz="3200" dirty="0" smtClean="0">
                <a:solidFill>
                  <a:srgbClr val="0070C0"/>
                </a:solidFill>
              </a:rPr>
              <a:t>si </a:t>
            </a:r>
            <a:r>
              <a:rPr lang="it-IT" sz="3200" dirty="0" smtClean="0">
                <a:solidFill>
                  <a:srgbClr val="0070C0"/>
                </a:solidFill>
              </a:rPr>
              <a:t>riportano: gli </a:t>
            </a:r>
            <a:r>
              <a:rPr lang="it-IT" sz="3200" dirty="0" smtClean="0">
                <a:solidFill>
                  <a:srgbClr val="0070C0"/>
                </a:solidFill>
              </a:rPr>
              <a:t>esiti della mappatura e l’analisi delle associazioni italiane e di </a:t>
            </a:r>
            <a:endParaRPr lang="it-IT" sz="3200" dirty="0" smtClean="0">
              <a:solidFill>
                <a:srgbClr val="0070C0"/>
              </a:solidFill>
            </a:endParaRPr>
          </a:p>
          <a:p>
            <a:r>
              <a:rPr lang="it-IT" sz="3200" dirty="0" smtClean="0">
                <a:solidFill>
                  <a:srgbClr val="0070C0"/>
                </a:solidFill>
              </a:rPr>
              <a:t>migranti </a:t>
            </a:r>
            <a:r>
              <a:rPr lang="it-IT" sz="3200" dirty="0" smtClean="0">
                <a:solidFill>
                  <a:srgbClr val="0070C0"/>
                </a:solidFill>
              </a:rPr>
              <a:t>operanti nel settore dell’accoglienza, integrazione e solidarietà internazionale, realizzata nell’ambito del progetto </a:t>
            </a:r>
            <a:r>
              <a:rPr lang="it-IT" sz="3200" dirty="0" err="1" smtClean="0">
                <a:solidFill>
                  <a:srgbClr val="0070C0"/>
                </a:solidFill>
              </a:rPr>
              <a:t>GUNI</a:t>
            </a:r>
            <a:r>
              <a:rPr lang="it-IT" sz="3200" dirty="0" smtClean="0">
                <a:solidFill>
                  <a:srgbClr val="0070C0"/>
                </a:solidFill>
              </a:rPr>
              <a:t>.; alcuni </a:t>
            </a:r>
            <a:r>
              <a:rPr lang="it-IT" sz="3200" dirty="0" smtClean="0">
                <a:solidFill>
                  <a:srgbClr val="0070C0"/>
                </a:solidFill>
              </a:rPr>
              <a:t>dei buoni esempi di accoglienza e integrazione dei migranti realizzati e/o in corso di realizzazione sul territorio nazionale.</a:t>
            </a:r>
          </a:p>
          <a:p>
            <a:endParaRPr lang="it-IT" sz="3200" i="1" dirty="0" smtClean="0"/>
          </a:p>
          <a:p>
            <a:endParaRPr lang="it-IT" sz="3200" b="1" i="1" spc="-1" dirty="0" smtClean="0">
              <a:solidFill>
                <a:srgbClr val="0070C0"/>
              </a:solidFill>
              <a:latin typeface="Alegreya Sans SC Medium"/>
              <a:cs typeface="Arial" panose="020B0604020202020204" pitchFamily="34" charset="0"/>
            </a:endParaRPr>
          </a:p>
          <a:p>
            <a:endParaRPr lang="it-IT" sz="3200" b="1" spc="-1" dirty="0" smtClean="0">
              <a:solidFill>
                <a:srgbClr val="0070C0"/>
              </a:solidFill>
              <a:latin typeface="Alegreya Sans SC Medium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1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 rot="-5400000">
            <a:off x="-3066462" y="4095162"/>
            <a:ext cx="8285576" cy="95249"/>
            <a:chOff x="0" y="0"/>
            <a:chExt cx="64853440" cy="63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853440" cy="635000"/>
            </a:xfrm>
            <a:custGeom>
              <a:avLst/>
              <a:gdLst/>
              <a:ahLst/>
              <a:cxnLst/>
              <a:rect l="l" t="t" r="r" b="b"/>
              <a:pathLst>
                <a:path w="64853443" h="635000">
                  <a:moveTo>
                    <a:pt x="0" y="0"/>
                  </a:moveTo>
                  <a:lnTo>
                    <a:pt x="64853443" y="0"/>
                  </a:lnTo>
                  <a:lnTo>
                    <a:pt x="64853443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" name="Group 4"/>
          <p:cNvGrpSpPr/>
          <p:nvPr/>
        </p:nvGrpSpPr>
        <p:grpSpPr>
          <a:xfrm rot="-5400000">
            <a:off x="-3282972" y="4248554"/>
            <a:ext cx="8673720" cy="126575"/>
            <a:chOff x="0" y="0"/>
            <a:chExt cx="54736470" cy="635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Freeform 5"/>
            <p:cNvSpPr/>
            <p:nvPr/>
          </p:nvSpPr>
          <p:spPr>
            <a:xfrm>
              <a:off x="0" y="0"/>
              <a:ext cx="54736473" cy="635000"/>
            </a:xfrm>
            <a:custGeom>
              <a:avLst/>
              <a:gdLst/>
              <a:ahLst/>
              <a:cxnLst/>
              <a:rect l="l" t="t" r="r" b="b"/>
              <a:pathLst>
                <a:path w="54736473" h="635000">
                  <a:moveTo>
                    <a:pt x="0" y="0"/>
                  </a:moveTo>
                  <a:lnTo>
                    <a:pt x="54736473" y="0"/>
                  </a:lnTo>
                  <a:lnTo>
                    <a:pt x="54736473" y="635000"/>
                  </a:lnTo>
                  <a:lnTo>
                    <a:pt x="0" y="635000"/>
                  </a:lnTo>
                  <a:close/>
                </a:path>
              </a:pathLst>
            </a:custGeom>
            <a:grpFill/>
          </p:spPr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42" y="0"/>
            <a:ext cx="14001784" cy="160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60" y="9091642"/>
            <a:ext cx="11323696" cy="105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4357654" y="3643302"/>
            <a:ext cx="10341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b="1" dirty="0" smtClean="0">
                <a:solidFill>
                  <a:srgbClr val="00B0F0"/>
                </a:solidFill>
                <a:latin typeface="Alegreya Sans SC Medium"/>
              </a:rPr>
              <a:t>Grazie</a:t>
            </a:r>
            <a:r>
              <a:rPr lang="it-IT" sz="7200" b="1" dirty="0" smtClean="0">
                <a:solidFill>
                  <a:srgbClr val="0070C0"/>
                </a:solidFill>
                <a:latin typeface="Alegreya Sans SC Medium"/>
              </a:rPr>
              <a:t> per l’attenzione!</a:t>
            </a:r>
            <a:endParaRPr lang="it-IT" sz="7200" b="1" dirty="0">
              <a:solidFill>
                <a:srgbClr val="0070C0"/>
              </a:solidFill>
              <a:latin typeface="Alegreya Sans SC Medium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14976" y="7461140"/>
            <a:ext cx="625122" cy="62512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17" name="CasellaDiTesto 16"/>
          <p:cNvSpPr txBox="1"/>
          <p:nvPr/>
        </p:nvSpPr>
        <p:spPr>
          <a:xfrm>
            <a:off x="5357786" y="614363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spc="-1" dirty="0" smtClean="0">
                <a:solidFill>
                  <a:srgbClr val="0070C0"/>
                </a:solidFill>
                <a:latin typeface="Alegreya Sans SC Medium"/>
              </a:rPr>
              <a:t>ireneospencer@gmail.com</a:t>
            </a:r>
            <a:endParaRPr lang="it-IT" sz="3600" b="1" u="sng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357786" y="7461140"/>
            <a:ext cx="92297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3600" b="1" u="sng" dirty="0" smtClean="0">
                <a:solidFill>
                  <a:srgbClr val="0070C0"/>
                </a:solidFill>
                <a:hlinkClick r:id="rId5"/>
              </a:rPr>
              <a:t>http</a:t>
            </a:r>
            <a:r>
              <a:rPr lang="it-IT" sz="3600" b="1" u="sng" dirty="0" smtClean="0">
                <a:solidFill>
                  <a:srgbClr val="0070C0"/>
                </a:solidFill>
                <a:hlinkClick r:id="rId5"/>
              </a:rPr>
              <a:t>://generiamounanuovaitalia.it/</a:t>
            </a:r>
            <a:endParaRPr lang="it-IT" sz="3600" b="1" dirty="0" smtClean="0">
              <a:solidFill>
                <a:srgbClr val="0070C0"/>
              </a:solidFill>
            </a:endParaRPr>
          </a:p>
          <a:p>
            <a:pPr algn="ctr"/>
            <a:endParaRPr lang="it-IT" sz="3600" b="1" spc="-1" dirty="0" smtClean="0">
              <a:solidFill>
                <a:srgbClr val="0070C0"/>
              </a:solidFill>
              <a:latin typeface="Alegreya Sans SC Medium"/>
            </a:endParaRPr>
          </a:p>
          <a:p>
            <a:pPr algn="ctr"/>
            <a:endParaRPr lang="it-IT" sz="3600" b="1" u="sng" spc="-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643538" y="6143632"/>
            <a:ext cx="644898" cy="64489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2631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 rot="-5400000">
            <a:off x="-3066462" y="4095162"/>
            <a:ext cx="8285576" cy="95249"/>
            <a:chOff x="0" y="0"/>
            <a:chExt cx="64853440" cy="63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853440" cy="635000"/>
            </a:xfrm>
            <a:custGeom>
              <a:avLst/>
              <a:gdLst/>
              <a:ahLst/>
              <a:cxnLst/>
              <a:rect l="l" t="t" r="r" b="b"/>
              <a:pathLst>
                <a:path w="64853443" h="635000">
                  <a:moveTo>
                    <a:pt x="0" y="0"/>
                  </a:moveTo>
                  <a:lnTo>
                    <a:pt x="64853443" y="0"/>
                  </a:lnTo>
                  <a:lnTo>
                    <a:pt x="64853443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" name="Group 4"/>
          <p:cNvGrpSpPr/>
          <p:nvPr/>
        </p:nvGrpSpPr>
        <p:grpSpPr>
          <a:xfrm rot="-5400000">
            <a:off x="-3282972" y="4248554"/>
            <a:ext cx="8673720" cy="126575"/>
            <a:chOff x="0" y="0"/>
            <a:chExt cx="54736470" cy="635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Freeform 5"/>
            <p:cNvSpPr/>
            <p:nvPr/>
          </p:nvSpPr>
          <p:spPr>
            <a:xfrm>
              <a:off x="0" y="0"/>
              <a:ext cx="54736473" cy="635000"/>
            </a:xfrm>
            <a:custGeom>
              <a:avLst/>
              <a:gdLst/>
              <a:ahLst/>
              <a:cxnLst/>
              <a:rect l="l" t="t" r="r" b="b"/>
              <a:pathLst>
                <a:path w="54736473" h="635000">
                  <a:moveTo>
                    <a:pt x="0" y="0"/>
                  </a:moveTo>
                  <a:lnTo>
                    <a:pt x="54736473" y="0"/>
                  </a:lnTo>
                  <a:lnTo>
                    <a:pt x="54736473" y="635000"/>
                  </a:lnTo>
                  <a:lnTo>
                    <a:pt x="0" y="635000"/>
                  </a:lnTo>
                  <a:close/>
                </a:path>
              </a:pathLst>
            </a:custGeom>
            <a:grpFill/>
          </p:spPr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42" y="0"/>
            <a:ext cx="14001784" cy="160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60" y="9091642"/>
            <a:ext cx="11323696" cy="105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01190" y="5223898"/>
            <a:ext cx="7143800" cy="311096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 cstate="print"/>
          <a:srcRect l="4664" t="1913" r="20910" b="-1913"/>
          <a:stretch/>
        </p:blipFill>
        <p:spPr>
          <a:xfrm>
            <a:off x="2643142" y="2214542"/>
            <a:ext cx="4643470" cy="3152232"/>
          </a:xfrm>
          <a:prstGeom prst="rect">
            <a:avLst/>
          </a:prstGeom>
        </p:spPr>
      </p:pic>
      <p:pic>
        <p:nvPicPr>
          <p:cNvPr id="13" name="Segnaposto immagin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1430016" y="2271319"/>
            <a:ext cx="5214974" cy="3024017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58627" y="2236917"/>
            <a:ext cx="4202864" cy="3058419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09417" y="5295336"/>
            <a:ext cx="3700004" cy="3071834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-1785950" y="4722427"/>
            <a:ext cx="23145848" cy="992577"/>
          </a:xfrm>
          <a:prstGeom prst="rect">
            <a:avLst/>
          </a:prstGeom>
          <a:noFill/>
        </p:spPr>
        <p:txBody>
          <a:bodyPr wrap="square" lIns="68540" tIns="34289" rIns="68540" bIns="34289" rtlCol="0">
            <a:spAutoFit/>
          </a:bodyPr>
          <a:lstStyle/>
          <a:p>
            <a:pPr algn="ctr" defTabSz="685324"/>
            <a:r>
              <a:rPr lang="it-IT" sz="6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Le </a:t>
            </a:r>
            <a:r>
              <a:rPr lang="it-IT" sz="60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nuove </a:t>
            </a:r>
            <a:r>
              <a:rPr lang="it-IT" sz="6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generazioni</a:t>
            </a:r>
            <a:endParaRPr lang="it-IT" sz="60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43142" y="5295336"/>
            <a:ext cx="3208863" cy="308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31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-5400000">
            <a:off x="-3066462" y="4095162"/>
            <a:ext cx="8285576" cy="95249"/>
            <a:chOff x="0" y="0"/>
            <a:chExt cx="64853440" cy="63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853440" cy="635000"/>
            </a:xfrm>
            <a:custGeom>
              <a:avLst/>
              <a:gdLst/>
              <a:ahLst/>
              <a:cxnLst/>
              <a:rect l="l" t="t" r="r" b="b"/>
              <a:pathLst>
                <a:path w="64853443" h="635000">
                  <a:moveTo>
                    <a:pt x="0" y="0"/>
                  </a:moveTo>
                  <a:lnTo>
                    <a:pt x="64853443" y="0"/>
                  </a:lnTo>
                  <a:lnTo>
                    <a:pt x="64853443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4"/>
          <p:cNvGrpSpPr/>
          <p:nvPr/>
        </p:nvGrpSpPr>
        <p:grpSpPr>
          <a:xfrm rot="-5400000">
            <a:off x="-3282972" y="4248554"/>
            <a:ext cx="8673720" cy="126575"/>
            <a:chOff x="0" y="0"/>
            <a:chExt cx="54736470" cy="635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Freeform 5"/>
            <p:cNvSpPr/>
            <p:nvPr/>
          </p:nvSpPr>
          <p:spPr>
            <a:xfrm>
              <a:off x="0" y="0"/>
              <a:ext cx="54736473" cy="635000"/>
            </a:xfrm>
            <a:custGeom>
              <a:avLst/>
              <a:gdLst/>
              <a:ahLst/>
              <a:cxnLst/>
              <a:rect l="l" t="t" r="r" b="b"/>
              <a:pathLst>
                <a:path w="54736473" h="635000">
                  <a:moveTo>
                    <a:pt x="0" y="0"/>
                  </a:moveTo>
                  <a:lnTo>
                    <a:pt x="54736473" y="0"/>
                  </a:lnTo>
                  <a:lnTo>
                    <a:pt x="54736473" y="635000"/>
                  </a:lnTo>
                  <a:lnTo>
                    <a:pt x="0" y="635000"/>
                  </a:lnTo>
                  <a:close/>
                </a:path>
              </a:pathLst>
            </a:custGeom>
            <a:grpFill/>
          </p:spPr>
        </p:sp>
      </p:grpSp>
      <p:sp>
        <p:nvSpPr>
          <p:cNvPr id="13" name="CasellaDiTesto 12"/>
          <p:cNvSpPr txBox="1"/>
          <p:nvPr/>
        </p:nvSpPr>
        <p:spPr>
          <a:xfrm>
            <a:off x="3529034" y="1500162"/>
            <a:ext cx="123301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spc="-1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Perché </a:t>
            </a:r>
            <a:r>
              <a:rPr lang="it-IT" sz="7200" b="1" spc="-1" dirty="0" smtClean="0">
                <a:solidFill>
                  <a:srgbClr val="00B0F0"/>
                </a:solidFill>
                <a:latin typeface="Alegreya Sans SC Medium"/>
                <a:cs typeface="Arial" panose="020B0604020202020204" pitchFamily="34" charset="0"/>
              </a:rPr>
              <a:t>Nuove Generazioni</a:t>
            </a:r>
            <a:r>
              <a:rPr lang="it-IT" sz="7200" b="1" spc="-1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?</a:t>
            </a:r>
            <a:endParaRPr lang="it-IT" sz="7200" b="1" spc="-1" dirty="0">
              <a:solidFill>
                <a:srgbClr val="0070C0"/>
              </a:solidFill>
              <a:latin typeface="Alegreya Sans SC Medium"/>
              <a:cs typeface="Arial" panose="020B0604020202020204" pitchFamily="34" charset="0"/>
            </a:endParaRPr>
          </a:p>
          <a:p>
            <a:endParaRPr lang="it-IT" sz="3200" b="1" dirty="0">
              <a:latin typeface="Alegreya Sans SC Medium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571572" y="3786178"/>
            <a:ext cx="16687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Non esistono definizioni univoche della nostra condizione</a:t>
            </a:r>
            <a:endParaRPr lang="it-IT" sz="3600" b="1" dirty="0">
              <a:solidFill>
                <a:srgbClr val="0070C0"/>
              </a:solidFill>
              <a:latin typeface="Alegreya Sans SC Medium"/>
              <a:cs typeface="Arial" panose="020B060402020202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453006" y="5997367"/>
            <a:ext cx="144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Cresciuti in Italia, non sempre nati qui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405378" y="7997631"/>
            <a:ext cx="140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Essere cittadini rappresentativi </a:t>
            </a:r>
            <a:r>
              <a:rPr lang="it-IT" sz="3600" b="1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dell’Italia</a:t>
            </a:r>
            <a:endParaRPr lang="it-IT" sz="3600" b="1" dirty="0">
              <a:solidFill>
                <a:srgbClr val="0070C0"/>
              </a:solidFill>
              <a:latin typeface="Alegreya Sans SC Medium"/>
              <a:cs typeface="Arial" panose="020B0604020202020204" pitchFamily="34" charset="0"/>
            </a:endParaRPr>
          </a:p>
        </p:txBody>
      </p:sp>
      <p:grpSp>
        <p:nvGrpSpPr>
          <p:cNvPr id="34" name="Group 2"/>
          <p:cNvGrpSpPr>
            <a:grpSpLocks noChangeAspect="1"/>
          </p:cNvGrpSpPr>
          <p:nvPr/>
        </p:nvGrpSpPr>
        <p:grpSpPr>
          <a:xfrm>
            <a:off x="14644726" y="2928922"/>
            <a:ext cx="2742060" cy="2742048"/>
            <a:chOff x="0" y="0"/>
            <a:chExt cx="6350000" cy="6349974"/>
          </a:xfrm>
        </p:grpSpPr>
        <p:sp>
          <p:nvSpPr>
            <p:cNvPr id="35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187" r="-25187"/>
              </a:stretch>
            </a:blipFill>
            <a:ln w="41275">
              <a:solidFill>
                <a:srgbClr val="0070C0"/>
              </a:solidFill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6" name="Group 2"/>
          <p:cNvGrpSpPr>
            <a:grpSpLocks noChangeAspect="1"/>
          </p:cNvGrpSpPr>
          <p:nvPr/>
        </p:nvGrpSpPr>
        <p:grpSpPr>
          <a:xfrm>
            <a:off x="13430279" y="6143632"/>
            <a:ext cx="2857521" cy="2857509"/>
            <a:chOff x="0" y="0"/>
            <a:chExt cx="6350000" cy="6349974"/>
          </a:xfrm>
        </p:grpSpPr>
        <p:sp>
          <p:nvSpPr>
            <p:cNvPr id="37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5046" r="-25046"/>
              </a:stretch>
            </a:blipFill>
            <a:ln w="31750">
              <a:solidFill>
                <a:srgbClr val="0070C0"/>
              </a:solidFill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8" name="Group 2"/>
          <p:cNvGrpSpPr>
            <a:grpSpLocks noChangeAspect="1"/>
          </p:cNvGrpSpPr>
          <p:nvPr/>
        </p:nvGrpSpPr>
        <p:grpSpPr>
          <a:xfrm>
            <a:off x="1500123" y="5000624"/>
            <a:ext cx="2786093" cy="2786082"/>
            <a:chOff x="0" y="0"/>
            <a:chExt cx="6350000" cy="6349974"/>
          </a:xfrm>
        </p:grpSpPr>
        <p:sp>
          <p:nvSpPr>
            <p:cNvPr id="39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print"/>
              <a:stretch>
                <a:fillRect t="-25047" b="-25047"/>
              </a:stretch>
            </a:blipFill>
            <a:ln w="28575">
              <a:solidFill>
                <a:srgbClr val="0070C0"/>
              </a:solidFill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42" y="0"/>
            <a:ext cx="14001784" cy="160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60" y="9091642"/>
            <a:ext cx="11323696" cy="105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378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 rot="-5400000">
            <a:off x="-3066462" y="4095162"/>
            <a:ext cx="8285576" cy="95249"/>
            <a:chOff x="0" y="0"/>
            <a:chExt cx="64853440" cy="63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853440" cy="635000"/>
            </a:xfrm>
            <a:custGeom>
              <a:avLst/>
              <a:gdLst/>
              <a:ahLst/>
              <a:cxnLst/>
              <a:rect l="l" t="t" r="r" b="b"/>
              <a:pathLst>
                <a:path w="64853443" h="635000">
                  <a:moveTo>
                    <a:pt x="0" y="0"/>
                  </a:moveTo>
                  <a:lnTo>
                    <a:pt x="64853443" y="0"/>
                  </a:lnTo>
                  <a:lnTo>
                    <a:pt x="64853443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" name="Group 4"/>
          <p:cNvGrpSpPr/>
          <p:nvPr/>
        </p:nvGrpSpPr>
        <p:grpSpPr>
          <a:xfrm rot="-5400000">
            <a:off x="-3282972" y="4248554"/>
            <a:ext cx="8673720" cy="126575"/>
            <a:chOff x="0" y="0"/>
            <a:chExt cx="54736470" cy="635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Freeform 5"/>
            <p:cNvSpPr/>
            <p:nvPr/>
          </p:nvSpPr>
          <p:spPr>
            <a:xfrm>
              <a:off x="0" y="0"/>
              <a:ext cx="54736473" cy="635000"/>
            </a:xfrm>
            <a:custGeom>
              <a:avLst/>
              <a:gdLst/>
              <a:ahLst/>
              <a:cxnLst/>
              <a:rect l="l" t="t" r="r" b="b"/>
              <a:pathLst>
                <a:path w="54736473" h="635000">
                  <a:moveTo>
                    <a:pt x="0" y="0"/>
                  </a:moveTo>
                  <a:lnTo>
                    <a:pt x="54736473" y="0"/>
                  </a:lnTo>
                  <a:lnTo>
                    <a:pt x="54736473" y="635000"/>
                  </a:lnTo>
                  <a:lnTo>
                    <a:pt x="0" y="635000"/>
                  </a:lnTo>
                  <a:close/>
                </a:path>
              </a:pathLst>
            </a:custGeom>
            <a:grpFill/>
          </p:spPr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42" y="0"/>
            <a:ext cx="14001784" cy="160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60" y="9091642"/>
            <a:ext cx="11323696" cy="105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uadroTexto 6"/>
          <p:cNvSpPr txBox="1"/>
          <p:nvPr/>
        </p:nvSpPr>
        <p:spPr>
          <a:xfrm>
            <a:off x="1428696" y="2571732"/>
            <a:ext cx="7429552" cy="66018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it-IT" sz="3300" dirty="0">
                <a:solidFill>
                  <a:srgbClr val="0070C0"/>
                </a:solidFill>
                <a:cs typeface="Arial" panose="020B0604020202020204" pitchFamily="34" charset="0"/>
              </a:rPr>
              <a:t>Nata nel </a:t>
            </a:r>
            <a:r>
              <a:rPr lang="it-IT" sz="3300" b="1" dirty="0">
                <a:solidFill>
                  <a:srgbClr val="0070C0"/>
                </a:solidFill>
                <a:cs typeface="Arial" panose="020B0604020202020204" pitchFamily="34" charset="0"/>
              </a:rPr>
              <a:t>2013</a:t>
            </a:r>
            <a:r>
              <a:rPr lang="it-IT" sz="3300" dirty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it-IT" sz="3300" dirty="0">
                <a:solidFill>
                  <a:srgbClr val="00B0F0"/>
                </a:solidFill>
                <a:cs typeface="Arial" panose="020B0604020202020204" pitchFamily="34" charset="0"/>
              </a:rPr>
              <a:t>“</a:t>
            </a:r>
            <a:r>
              <a:rPr lang="it-IT" sz="3300" dirty="0" err="1">
                <a:solidFill>
                  <a:srgbClr val="00B0F0"/>
                </a:solidFill>
                <a:cs typeface="Arial" panose="020B0604020202020204" pitchFamily="34" charset="0"/>
              </a:rPr>
              <a:t>QuestaèRoma</a:t>
            </a:r>
            <a:r>
              <a:rPr lang="it-IT" sz="3300" dirty="0">
                <a:solidFill>
                  <a:srgbClr val="00B0F0"/>
                </a:solidFill>
                <a:cs typeface="Arial" panose="020B0604020202020204" pitchFamily="34" charset="0"/>
              </a:rPr>
              <a:t>” </a:t>
            </a:r>
            <a:r>
              <a:rPr lang="it-IT" sz="3300" dirty="0">
                <a:solidFill>
                  <a:srgbClr val="0070C0"/>
                </a:solidFill>
                <a:cs typeface="Arial" panose="020B0604020202020204" pitchFamily="34" charset="0"/>
              </a:rPr>
              <a:t>è un’associazione culturale e sportiva composta da ragazzi e ragazze provenienti da Paesi e contesti socioculturali diversi. Romani, nuovi romani e romani per scelta che hanno deciso di costruire il proprio futuro in questa città</a:t>
            </a:r>
            <a:r>
              <a:rPr lang="it-IT" sz="33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r>
              <a:rPr lang="it-IT" sz="3300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endParaRPr lang="it-IT" sz="3300" dirty="0" smtClean="0">
              <a:solidFill>
                <a:srgbClr val="00B0F0"/>
              </a:solidFill>
              <a:cs typeface="Arial" panose="020B0604020202020204" pitchFamily="34" charset="0"/>
            </a:endParaRPr>
          </a:p>
          <a:p>
            <a:endParaRPr lang="it-IT" sz="3300" dirty="0" smtClean="0">
              <a:solidFill>
                <a:srgbClr val="00B0F0"/>
              </a:solidFill>
              <a:cs typeface="Arial" panose="020B0604020202020204" pitchFamily="34" charset="0"/>
            </a:endParaRPr>
          </a:p>
          <a:p>
            <a:r>
              <a:rPr lang="it-IT" sz="3300" dirty="0" smtClean="0">
                <a:solidFill>
                  <a:srgbClr val="00B0F0"/>
                </a:solidFill>
                <a:cs typeface="Arial" panose="020B0604020202020204" pitchFamily="34" charset="0"/>
              </a:rPr>
              <a:t>“</a:t>
            </a:r>
            <a:r>
              <a:rPr lang="it-IT" sz="3300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QuestaèRoma</a:t>
            </a:r>
            <a:r>
              <a:rPr lang="it-IT" sz="3300" dirty="0" smtClean="0">
                <a:solidFill>
                  <a:srgbClr val="00B0F0"/>
                </a:solidFill>
                <a:cs typeface="Arial" panose="020B0604020202020204" pitchFamily="34" charset="0"/>
              </a:rPr>
              <a:t>” </a:t>
            </a:r>
            <a:r>
              <a:rPr lang="it-IT" sz="3300" dirty="0" smtClean="0">
                <a:solidFill>
                  <a:srgbClr val="0070C0"/>
                </a:solidFill>
                <a:cs typeface="Arial" panose="020B0604020202020204" pitchFamily="34" charset="0"/>
              </a:rPr>
              <a:t> vuole </a:t>
            </a:r>
            <a:r>
              <a:rPr lang="it-IT" sz="3300" dirty="0">
                <a:solidFill>
                  <a:srgbClr val="0070C0"/>
                </a:solidFill>
                <a:cs typeface="Arial" panose="020B0604020202020204" pitchFamily="34" charset="0"/>
              </a:rPr>
              <a:t>essere un esempio delle buone pratiche di cittadinanza dettate dalla Costituzione italiana nella formulazione dell’articolo 3.</a:t>
            </a:r>
          </a:p>
          <a:p>
            <a:pPr>
              <a:tabLst>
                <a:tab pos="126799" algn="l"/>
              </a:tabLst>
              <a:defRPr/>
            </a:pPr>
            <a:r>
              <a:rPr lang="it-IT" sz="1350" dirty="0">
                <a:latin typeface="Avenir Book"/>
                <a:cs typeface="Avenir Book"/>
              </a:rPr>
              <a:t/>
            </a:r>
            <a:br>
              <a:rPr lang="it-IT" sz="1350" dirty="0">
                <a:latin typeface="Avenir Book"/>
                <a:cs typeface="Avenir Book"/>
              </a:rPr>
            </a:br>
            <a:endParaRPr lang="it-IT" sz="1350" dirty="0">
              <a:latin typeface="Avenir Book"/>
              <a:cs typeface="Avenir Book"/>
            </a:endParaRPr>
          </a:p>
        </p:txBody>
      </p:sp>
      <p:pic>
        <p:nvPicPr>
          <p:cNvPr id="13" name="Shape 9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9144000" y="2786046"/>
            <a:ext cx="8271808" cy="5523773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" name="Shape 84" descr="Risultati immagini per questaèroma logo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1142944" y="714344"/>
            <a:ext cx="2464248" cy="2030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631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1548957" y="2420531"/>
            <a:ext cx="7290243" cy="6913969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 rot="-5400000">
            <a:off x="-3066462" y="4095162"/>
            <a:ext cx="8285576" cy="95249"/>
            <a:chOff x="0" y="0"/>
            <a:chExt cx="64853440" cy="63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853440" cy="635000"/>
            </a:xfrm>
            <a:custGeom>
              <a:avLst/>
              <a:gdLst/>
              <a:ahLst/>
              <a:cxnLst/>
              <a:rect l="l" t="t" r="r" b="b"/>
              <a:pathLst>
                <a:path w="64853443" h="635000">
                  <a:moveTo>
                    <a:pt x="0" y="0"/>
                  </a:moveTo>
                  <a:lnTo>
                    <a:pt x="64853443" y="0"/>
                  </a:lnTo>
                  <a:lnTo>
                    <a:pt x="64853443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4"/>
          <p:cNvGrpSpPr/>
          <p:nvPr/>
        </p:nvGrpSpPr>
        <p:grpSpPr>
          <a:xfrm rot="-5400000">
            <a:off x="-3282972" y="4248554"/>
            <a:ext cx="8673720" cy="126575"/>
            <a:chOff x="0" y="0"/>
            <a:chExt cx="54736470" cy="635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Freeform 5"/>
            <p:cNvSpPr/>
            <p:nvPr/>
          </p:nvSpPr>
          <p:spPr>
            <a:xfrm>
              <a:off x="0" y="0"/>
              <a:ext cx="54736473" cy="635000"/>
            </a:xfrm>
            <a:custGeom>
              <a:avLst/>
              <a:gdLst/>
              <a:ahLst/>
              <a:cxnLst/>
              <a:rect l="l" t="t" r="r" b="b"/>
              <a:pathLst>
                <a:path w="54736473" h="635000">
                  <a:moveTo>
                    <a:pt x="0" y="0"/>
                  </a:moveTo>
                  <a:lnTo>
                    <a:pt x="54736473" y="0"/>
                  </a:lnTo>
                  <a:lnTo>
                    <a:pt x="54736473" y="635000"/>
                  </a:lnTo>
                  <a:lnTo>
                    <a:pt x="0" y="635000"/>
                  </a:lnTo>
                  <a:close/>
                </a:path>
              </a:pathLst>
            </a:custGeom>
            <a:grpFill/>
          </p:spPr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44157" y="82667"/>
            <a:ext cx="2870643" cy="1708033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8001000" y="402729"/>
            <a:ext cx="10820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spc="-1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Cos’è il </a:t>
            </a:r>
            <a:r>
              <a:rPr lang="it-IT" sz="7200" b="1" spc="-1" dirty="0" smtClean="0">
                <a:solidFill>
                  <a:srgbClr val="00B0F0"/>
                </a:solidFill>
                <a:latin typeface="Alegreya Sans SC Medium"/>
                <a:cs typeface="Arial" panose="020B0604020202020204" pitchFamily="34" charset="0"/>
              </a:rPr>
              <a:t>CoNNGI</a:t>
            </a:r>
            <a:r>
              <a:rPr lang="it-IT" sz="7200" b="1" spc="-1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?</a:t>
            </a:r>
            <a:endParaRPr lang="it-IT" sz="7200" b="1" spc="-1" dirty="0">
              <a:solidFill>
                <a:srgbClr val="0070C0"/>
              </a:solidFill>
              <a:latin typeface="Alegreya Sans SC Medium"/>
              <a:cs typeface="Arial" panose="020B0604020202020204" pitchFamily="34" charset="0"/>
            </a:endParaRPr>
          </a:p>
          <a:p>
            <a:endParaRPr lang="it-IT" sz="3200" b="1" dirty="0">
              <a:latin typeface="Alegreya Sans SC Medium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9112624" y="3341787"/>
            <a:ext cx="8337176" cy="507831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Il</a:t>
            </a:r>
            <a:r>
              <a:rPr lang="it-IT" sz="5400" b="1" dirty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 </a:t>
            </a:r>
            <a:r>
              <a:rPr lang="it-IT" sz="5400" b="1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Coordinamento Nazionale Nuove Generazioni Italiane</a:t>
            </a:r>
            <a:r>
              <a:rPr lang="it-IT" sz="5400" b="1" dirty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 </a:t>
            </a:r>
            <a:r>
              <a:rPr lang="it-IT" sz="5400" b="1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rappresenta i </a:t>
            </a:r>
            <a:r>
              <a:rPr lang="it-IT" sz="5400" b="1" dirty="0" smtClean="0">
                <a:solidFill>
                  <a:srgbClr val="00B0F0"/>
                </a:solidFill>
                <a:latin typeface="Alegreya Sans SC Medium"/>
                <a:cs typeface="Arial" panose="020B0604020202020204" pitchFamily="34" charset="0"/>
              </a:rPr>
              <a:t>giovani con </a:t>
            </a:r>
            <a:r>
              <a:rPr lang="it-IT" sz="5400" b="1" dirty="0">
                <a:solidFill>
                  <a:srgbClr val="00B0F0"/>
                </a:solidFill>
                <a:latin typeface="Alegreya Sans SC Medium"/>
                <a:cs typeface="Arial" panose="020B0604020202020204" pitchFamily="34" charset="0"/>
              </a:rPr>
              <a:t>background </a:t>
            </a:r>
            <a:r>
              <a:rPr lang="it-IT" sz="5400" b="1" dirty="0" smtClean="0">
                <a:solidFill>
                  <a:srgbClr val="00B0F0"/>
                </a:solidFill>
                <a:latin typeface="Alegreya Sans SC Medium"/>
                <a:cs typeface="Arial" panose="020B0604020202020204" pitchFamily="34" charset="0"/>
              </a:rPr>
              <a:t>migratorio</a:t>
            </a:r>
            <a:r>
              <a:rPr lang="it-IT" sz="5400" b="1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 </a:t>
            </a:r>
            <a:endParaRPr lang="it-IT" sz="5400" b="1" dirty="0">
              <a:solidFill>
                <a:srgbClr val="0070C0"/>
              </a:solidFill>
              <a:latin typeface="Alegreya Sans SC Medium"/>
              <a:cs typeface="Arial" panose="020B0604020202020204" pitchFamily="34" charset="0"/>
            </a:endParaRP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3">
            <a:alphaModFix amt="31000"/>
          </a:blip>
          <a:srcRect l="31895" t="31895" r="31895" b="31895"/>
          <a:stretch>
            <a:fillRect/>
          </a:stretch>
        </p:blipFill>
        <p:spPr>
          <a:xfrm rot="12672355">
            <a:off x="6687264" y="1571754"/>
            <a:ext cx="2034082" cy="1967973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3">
            <a:alphaModFix amt="31000"/>
          </a:blip>
          <a:srcRect l="31895" t="31895" r="31895" b="31895"/>
          <a:stretch>
            <a:fillRect/>
          </a:stretch>
        </p:blipFill>
        <p:spPr>
          <a:xfrm rot="6227334">
            <a:off x="8794364" y="379124"/>
            <a:ext cx="2465014" cy="2465014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/>
          </p:cNvPicPr>
          <p:nvPr/>
        </p:nvPicPr>
        <p:blipFill>
          <a:blip r:embed="rId3">
            <a:alphaModFix amt="31000"/>
          </a:blip>
          <a:srcRect l="31895" t="31895" r="31895" b="31895"/>
          <a:stretch>
            <a:fillRect/>
          </a:stretch>
        </p:blipFill>
        <p:spPr>
          <a:xfrm rot="12672355">
            <a:off x="1658064" y="7309113"/>
            <a:ext cx="2034082" cy="196797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3">
            <a:alphaModFix amt="31000"/>
          </a:blip>
          <a:srcRect l="31895" t="31895" r="31895" b="31895"/>
          <a:stretch>
            <a:fillRect/>
          </a:stretch>
        </p:blipFill>
        <p:spPr>
          <a:xfrm rot="6227334">
            <a:off x="15174779" y="2526373"/>
            <a:ext cx="2465014" cy="2465014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152400" y="33395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spc="-1" dirty="0" smtClean="0">
                <a:solidFill>
                  <a:srgbClr val="00B0F0"/>
                </a:solidFill>
                <a:latin typeface="Alegreya Sans SC Medium"/>
              </a:rPr>
              <a:t>2014</a:t>
            </a:r>
            <a:endParaRPr lang="it-IT" sz="3200" b="1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52400" y="56255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spc="-1" dirty="0" smtClean="0">
                <a:solidFill>
                  <a:srgbClr val="00B0F0"/>
                </a:solidFill>
                <a:latin typeface="Alegreya Sans SC Medium"/>
              </a:rPr>
              <a:t>2016</a:t>
            </a:r>
            <a:endParaRPr lang="it-IT" sz="3200" b="1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52400" y="76581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spc="-1" dirty="0" smtClean="0">
                <a:solidFill>
                  <a:srgbClr val="00B0F0"/>
                </a:solidFill>
                <a:latin typeface="Alegreya Sans SC Medium"/>
              </a:rPr>
              <a:t>2017</a:t>
            </a:r>
            <a:endParaRPr lang="it-IT" sz="3200" b="1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876800" y="3274993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spc="-1" dirty="0" smtClean="0">
                <a:solidFill>
                  <a:srgbClr val="00B0F0"/>
                </a:solidFill>
                <a:latin typeface="Alegreya Sans SC Medium"/>
              </a:rPr>
              <a:t>Filo diretto con le seconde generazioni</a:t>
            </a:r>
            <a:endParaRPr lang="it-IT" sz="2800" b="1" spc="-1" dirty="0">
              <a:solidFill>
                <a:srgbClr val="00B0F0"/>
              </a:solidFill>
              <a:latin typeface="Arial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3657600" y="56769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spc="-1" dirty="0" smtClean="0">
                <a:solidFill>
                  <a:srgbClr val="00B0F0"/>
                </a:solidFill>
                <a:latin typeface="Alegreya Sans SC Medium"/>
              </a:rPr>
              <a:t>CoNNGI</a:t>
            </a:r>
            <a:endParaRPr lang="it-IT" sz="2800" b="1" spc="-1" dirty="0">
              <a:solidFill>
                <a:srgbClr val="00B0F0"/>
              </a:solidFill>
              <a:latin typeface="Arial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4876800" y="7542193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spc="-1" dirty="0" smtClean="0">
                <a:solidFill>
                  <a:srgbClr val="00B0F0"/>
                </a:solidFill>
                <a:latin typeface="Alegreya Sans SC Medium"/>
              </a:rPr>
              <a:t>Associazione di Promozione Sociale</a:t>
            </a:r>
            <a:endParaRPr lang="it-IT" sz="2800" b="1" spc="-1" dirty="0">
              <a:solidFill>
                <a:srgbClr val="00B0F0"/>
              </a:solidFill>
              <a:latin typeface="Arial"/>
            </a:endParaRPr>
          </a:p>
        </p:txBody>
      </p:sp>
      <p:grpSp>
        <p:nvGrpSpPr>
          <p:cNvPr id="45" name="Group 2"/>
          <p:cNvGrpSpPr>
            <a:grpSpLocks noChangeAspect="1"/>
          </p:cNvGrpSpPr>
          <p:nvPr/>
        </p:nvGrpSpPr>
        <p:grpSpPr>
          <a:xfrm>
            <a:off x="2812697" y="2707584"/>
            <a:ext cx="1987903" cy="1987903"/>
            <a:chOff x="0" y="0"/>
            <a:chExt cx="6350000" cy="6350000"/>
          </a:xfrm>
        </p:grpSpPr>
        <p:sp>
          <p:nvSpPr>
            <p:cNvPr id="46" name="Freeform 3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10320" t="10320" r="10320" b="10320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7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38B6FF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1" name="Group 2"/>
          <p:cNvGrpSpPr>
            <a:grpSpLocks noChangeAspect="1"/>
          </p:cNvGrpSpPr>
          <p:nvPr/>
        </p:nvGrpSpPr>
        <p:grpSpPr>
          <a:xfrm>
            <a:off x="2844128" y="7046589"/>
            <a:ext cx="1956472" cy="1956472"/>
            <a:chOff x="0" y="0"/>
            <a:chExt cx="6350000" cy="6350000"/>
          </a:xfrm>
        </p:grpSpPr>
        <p:sp>
          <p:nvSpPr>
            <p:cNvPr id="52" name="Freeform 3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10319" t="-23850" r="8074" b="-23850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53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38B6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5334000" y="1830169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La </a:t>
            </a:r>
            <a:r>
              <a:rPr lang="it-IT" sz="3600" b="1" dirty="0">
                <a:solidFill>
                  <a:srgbClr val="00B0F0"/>
                </a:solidFill>
                <a:latin typeface="Alegreya Sans SC Medium"/>
                <a:cs typeface="Arial" panose="020B0604020202020204" pitchFamily="34" charset="0"/>
              </a:rPr>
              <a:t>nostra</a:t>
            </a:r>
            <a:r>
              <a:rPr lang="it-IT" sz="3600" b="1" dirty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 storia</a:t>
            </a:r>
          </a:p>
        </p:txBody>
      </p:sp>
      <p:grpSp>
        <p:nvGrpSpPr>
          <p:cNvPr id="31" name="Group 2"/>
          <p:cNvGrpSpPr>
            <a:grpSpLocks noChangeAspect="1"/>
          </p:cNvGrpSpPr>
          <p:nvPr/>
        </p:nvGrpSpPr>
        <p:grpSpPr>
          <a:xfrm>
            <a:off x="2743200" y="4838700"/>
            <a:ext cx="2065798" cy="2065798"/>
            <a:chOff x="0" y="0"/>
            <a:chExt cx="6350000" cy="6350000"/>
          </a:xfrm>
        </p:grpSpPr>
        <p:sp>
          <p:nvSpPr>
            <p:cNvPr id="32" name="Freeform 3"/>
            <p:cNvSpPr/>
            <p:nvPr/>
          </p:nvSpPr>
          <p:spPr>
            <a:xfrm>
              <a:off x="358989" y="445634"/>
              <a:ext cx="5704922" cy="5613619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6" cstate="print"/>
              <a:stretch>
                <a:fillRect l="-2906" t="10319" r="-2906" b="10320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38B6FF"/>
            </a:solidFill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xmlns="" val="12631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911" b="100000" l="0" r="100000">
                        <a14:backgroundMark x1="91692" y1="47773" x2="91692" y2="47773"/>
                        <a14:backgroundMark x1="88462" y1="50111" x2="88462" y2="50111"/>
                        <a14:backgroundMark x1="98154" y1="66704" x2="98154" y2="66704"/>
                        <a14:backgroundMark x1="23769" y1="20935" x2="23769" y2="20935"/>
                        <a14:backgroundMark x1="65308" y1="34410" x2="65308" y2="34410"/>
                        <a14:backgroundMark x1="66769" y1="37751" x2="66769" y2="37751"/>
                        <a14:backgroundMark x1="3615" y1="23274" x2="3615" y2="23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602"/>
          <a:stretch/>
        </p:blipFill>
        <p:spPr>
          <a:xfrm>
            <a:off x="1096159" y="858266"/>
            <a:ext cx="17012547" cy="8978128"/>
          </a:xfrm>
          <a:prstGeom prst="rect">
            <a:avLst/>
          </a:prstGeom>
        </p:spPr>
      </p:pic>
      <p:grpSp>
        <p:nvGrpSpPr>
          <p:cNvPr id="10" name="Group 4"/>
          <p:cNvGrpSpPr/>
          <p:nvPr/>
        </p:nvGrpSpPr>
        <p:grpSpPr>
          <a:xfrm rot="-5400000">
            <a:off x="-3282972" y="4261554"/>
            <a:ext cx="8673720" cy="126575"/>
            <a:chOff x="0" y="0"/>
            <a:chExt cx="54736470" cy="635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Freeform 5"/>
            <p:cNvSpPr/>
            <p:nvPr/>
          </p:nvSpPr>
          <p:spPr>
            <a:xfrm>
              <a:off x="0" y="0"/>
              <a:ext cx="54736473" cy="635000"/>
            </a:xfrm>
            <a:custGeom>
              <a:avLst/>
              <a:gdLst/>
              <a:ahLst/>
              <a:cxnLst/>
              <a:rect l="l" t="t" r="r" b="b"/>
              <a:pathLst>
                <a:path w="54736473" h="635000">
                  <a:moveTo>
                    <a:pt x="0" y="0"/>
                  </a:moveTo>
                  <a:lnTo>
                    <a:pt x="54736473" y="0"/>
                  </a:lnTo>
                  <a:lnTo>
                    <a:pt x="54736473" y="635000"/>
                  </a:lnTo>
                  <a:lnTo>
                    <a:pt x="0" y="635000"/>
                  </a:lnTo>
                  <a:close/>
                </a:path>
              </a:pathLst>
            </a:custGeom>
            <a:grpFill/>
          </p:spPr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44157" y="82667"/>
            <a:ext cx="2870643" cy="1708033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5">
            <a:alphaModFix amt="31000"/>
          </a:blip>
          <a:srcRect l="31895" t="31895" r="31895" b="31895"/>
          <a:stretch>
            <a:fillRect/>
          </a:stretch>
        </p:blipFill>
        <p:spPr>
          <a:xfrm rot="6227334">
            <a:off x="8363845" y="294352"/>
            <a:ext cx="2465014" cy="2465014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/>
          </p:cNvPicPr>
          <p:nvPr/>
        </p:nvPicPr>
        <p:blipFill>
          <a:blip r:embed="rId5">
            <a:alphaModFix amt="31000"/>
          </a:blip>
          <a:srcRect l="31895" t="31895" r="31895" b="31895"/>
          <a:stretch>
            <a:fillRect/>
          </a:stretch>
        </p:blipFill>
        <p:spPr>
          <a:xfrm rot="12672355">
            <a:off x="6687264" y="1571754"/>
            <a:ext cx="2034082" cy="1967973"/>
          </a:xfrm>
          <a:prstGeom prst="rect">
            <a:avLst/>
          </a:prstGeom>
        </p:spPr>
      </p:pic>
      <p:sp>
        <p:nvSpPr>
          <p:cNvPr id="32" name="CasellaDiTesto 31"/>
          <p:cNvSpPr txBox="1"/>
          <p:nvPr/>
        </p:nvSpPr>
        <p:spPr>
          <a:xfrm>
            <a:off x="4011706" y="311459"/>
            <a:ext cx="1409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spc="-1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Un </a:t>
            </a:r>
            <a:r>
              <a:rPr lang="it-IT" sz="7200" b="1" spc="-1" dirty="0" smtClean="0">
                <a:solidFill>
                  <a:srgbClr val="00B0F0"/>
                </a:solidFill>
                <a:latin typeface="Alegreya Sans SC Medium"/>
                <a:cs typeface="Arial" panose="020B0604020202020204" pitchFamily="34" charset="0"/>
              </a:rPr>
              <a:t>ponte</a:t>
            </a:r>
            <a:r>
              <a:rPr lang="it-IT" sz="7200" b="1" spc="-1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 tra l’Italia e il mondo</a:t>
            </a:r>
            <a:endParaRPr lang="it-IT" sz="3200" b="1" dirty="0">
              <a:solidFill>
                <a:srgbClr val="0070C0"/>
              </a:solidFill>
              <a:latin typeface="Alegreya Sans SC Medium"/>
              <a:cs typeface="Arial" panose="020B0604020202020204" pitchFamily="34" charset="0"/>
            </a:endParaRPr>
          </a:p>
        </p:txBody>
      </p:sp>
      <p:sp>
        <p:nvSpPr>
          <p:cNvPr id="16" name="Ovale 15"/>
          <p:cNvSpPr/>
          <p:nvPr/>
        </p:nvSpPr>
        <p:spPr>
          <a:xfrm>
            <a:off x="2743200" y="1485900"/>
            <a:ext cx="3276600" cy="326764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5943600" y="1571058"/>
            <a:ext cx="3276600" cy="326764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9067800" y="2324100"/>
            <a:ext cx="3276600" cy="326764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12115800" y="3399858"/>
            <a:ext cx="3276600" cy="326764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14859000" y="5076258"/>
            <a:ext cx="3276600" cy="326764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755678" y="1943100"/>
            <a:ext cx="34165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spc="-1" dirty="0">
                <a:solidFill>
                  <a:srgbClr val="00B0F0"/>
                </a:solidFill>
                <a:latin typeface="Alegreya Sans SC Medium"/>
                <a:cs typeface="Arial" panose="020B0604020202020204" pitchFamily="34" charset="0"/>
              </a:rPr>
              <a:t>32</a:t>
            </a:r>
            <a:r>
              <a:rPr lang="it-IT" sz="4800" b="1" spc="-1" dirty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sz="3600" b="1" spc="-1" dirty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associazioni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5943600" y="2324100"/>
            <a:ext cx="34165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spc="-1" dirty="0" smtClean="0">
                <a:solidFill>
                  <a:srgbClr val="00B0F0"/>
                </a:solidFill>
                <a:latin typeface="Alegreya Sans SC Medium"/>
                <a:cs typeface="Arial" panose="020B0604020202020204" pitchFamily="34" charset="0"/>
              </a:rPr>
              <a:t>4200</a:t>
            </a:r>
            <a:r>
              <a:rPr lang="it-IT" sz="4800" b="1" spc="-1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 </a:t>
            </a:r>
            <a:endParaRPr lang="it-IT" sz="3600" b="1" spc="-1" dirty="0" smtClean="0">
              <a:solidFill>
                <a:srgbClr val="0070C0"/>
              </a:solidFill>
              <a:latin typeface="Alegreya Sans SC Medium"/>
              <a:cs typeface="Arial" panose="020B0604020202020204" pitchFamily="34" charset="0"/>
            </a:endParaRPr>
          </a:p>
          <a:p>
            <a:pPr algn="ctr"/>
            <a:r>
              <a:rPr lang="it-IT" sz="3600" b="1" spc="-1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giovani</a:t>
            </a:r>
            <a:endParaRPr lang="it-IT" sz="3600" b="1" spc="-1" dirty="0">
              <a:solidFill>
                <a:srgbClr val="0070C0"/>
              </a:solidFill>
              <a:latin typeface="Alegreya Sans SC Medium"/>
              <a:cs typeface="Arial" panose="020B0604020202020204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1963400" y="4229100"/>
            <a:ext cx="34165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spc="-1" dirty="0" smtClean="0">
                <a:solidFill>
                  <a:srgbClr val="00B0F0"/>
                </a:solidFill>
                <a:latin typeface="Alegreya Sans SC Medium"/>
                <a:cs typeface="Arial" panose="020B0604020202020204" pitchFamily="34" charset="0"/>
              </a:rPr>
              <a:t>41</a:t>
            </a:r>
            <a:r>
              <a:rPr lang="it-IT" sz="6600" b="1" spc="-1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sz="3600" b="1" spc="-1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Paesi</a:t>
            </a:r>
            <a:endParaRPr lang="it-IT" sz="3600" b="1" spc="-1" dirty="0">
              <a:solidFill>
                <a:srgbClr val="0070C0"/>
              </a:solidFill>
              <a:latin typeface="Alegreya Sans SC Medium"/>
              <a:cs typeface="Arial" panose="020B0604020202020204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4871478" y="5600700"/>
            <a:ext cx="34165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spc="-1" dirty="0" smtClean="0">
                <a:solidFill>
                  <a:srgbClr val="00B0F0"/>
                </a:solidFill>
                <a:latin typeface="Alegreya Sans SC Medium"/>
                <a:cs typeface="Arial" panose="020B0604020202020204" pitchFamily="34" charset="0"/>
              </a:rPr>
              <a:t>33</a:t>
            </a:r>
            <a:r>
              <a:rPr lang="it-IT" sz="6600" b="1" spc="-1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sz="3600" b="1" spc="-1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lingue</a:t>
            </a:r>
            <a:endParaRPr lang="it-IT" sz="3600" b="1" spc="-1" dirty="0">
              <a:solidFill>
                <a:srgbClr val="0070C0"/>
              </a:solidFill>
              <a:latin typeface="Alegreya Sans SC Medium"/>
              <a:cs typeface="Arial" panose="020B0604020202020204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9004078" y="2781300"/>
            <a:ext cx="34165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spc="-1" dirty="0" smtClean="0">
                <a:solidFill>
                  <a:srgbClr val="00B0F0"/>
                </a:solidFill>
                <a:latin typeface="Alegreya Sans SC Medium"/>
                <a:cs typeface="Arial" panose="020B0604020202020204" pitchFamily="34" charset="0"/>
              </a:rPr>
              <a:t>13</a:t>
            </a:r>
            <a:r>
              <a:rPr lang="it-IT" sz="4800" b="1" spc="-1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 </a:t>
            </a:r>
            <a:endParaRPr lang="it-IT" sz="3600" b="1" spc="-1" dirty="0" smtClean="0">
              <a:solidFill>
                <a:srgbClr val="0070C0"/>
              </a:solidFill>
              <a:latin typeface="Alegreya Sans SC Medium"/>
              <a:cs typeface="Arial" panose="020B0604020202020204" pitchFamily="34" charset="0"/>
            </a:endParaRPr>
          </a:p>
          <a:p>
            <a:pPr algn="ctr"/>
            <a:r>
              <a:rPr lang="it-IT" sz="3600" b="1" spc="-1" dirty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c</a:t>
            </a:r>
            <a:r>
              <a:rPr lang="it-IT" sz="3600" b="1" spc="-1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ittà</a:t>
            </a:r>
          </a:p>
          <a:p>
            <a:pPr algn="ctr"/>
            <a:r>
              <a:rPr lang="it-IT" sz="3600" b="1" spc="-1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italiane</a:t>
            </a:r>
            <a:endParaRPr lang="it-IT" sz="3600" b="1" spc="-1" dirty="0">
              <a:solidFill>
                <a:srgbClr val="0070C0"/>
              </a:solidFill>
              <a:latin typeface="Alegreya Sans SC Medium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0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-5400000">
            <a:off x="-3066462" y="4095162"/>
            <a:ext cx="8285576" cy="95249"/>
            <a:chOff x="0" y="0"/>
            <a:chExt cx="64853440" cy="63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853440" cy="635000"/>
            </a:xfrm>
            <a:custGeom>
              <a:avLst/>
              <a:gdLst/>
              <a:ahLst/>
              <a:cxnLst/>
              <a:rect l="l" t="t" r="r" b="b"/>
              <a:pathLst>
                <a:path w="64853443" h="635000">
                  <a:moveTo>
                    <a:pt x="0" y="0"/>
                  </a:moveTo>
                  <a:lnTo>
                    <a:pt x="64853443" y="0"/>
                  </a:lnTo>
                  <a:lnTo>
                    <a:pt x="64853443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4"/>
          <p:cNvGrpSpPr/>
          <p:nvPr/>
        </p:nvGrpSpPr>
        <p:grpSpPr>
          <a:xfrm rot="-5400000">
            <a:off x="-3282972" y="4248554"/>
            <a:ext cx="8673720" cy="126575"/>
            <a:chOff x="0" y="0"/>
            <a:chExt cx="54736470" cy="635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Freeform 5"/>
            <p:cNvSpPr/>
            <p:nvPr/>
          </p:nvSpPr>
          <p:spPr>
            <a:xfrm>
              <a:off x="0" y="0"/>
              <a:ext cx="54736473" cy="635000"/>
            </a:xfrm>
            <a:custGeom>
              <a:avLst/>
              <a:gdLst/>
              <a:ahLst/>
              <a:cxnLst/>
              <a:rect l="l" t="t" r="r" b="b"/>
              <a:pathLst>
                <a:path w="54736473" h="635000">
                  <a:moveTo>
                    <a:pt x="0" y="0"/>
                  </a:moveTo>
                  <a:lnTo>
                    <a:pt x="54736473" y="0"/>
                  </a:lnTo>
                  <a:lnTo>
                    <a:pt x="54736473" y="635000"/>
                  </a:lnTo>
                  <a:lnTo>
                    <a:pt x="0" y="635000"/>
                  </a:lnTo>
                  <a:close/>
                </a:path>
              </a:pathLst>
            </a:custGeom>
            <a:grpFill/>
          </p:spPr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44157" y="82667"/>
            <a:ext cx="2870643" cy="1708033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419600" y="402729"/>
            <a:ext cx="1341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7200" b="1" spc="-1" dirty="0" smtClean="0">
                <a:solidFill>
                  <a:srgbClr val="0070C0"/>
                </a:solidFill>
                <a:latin typeface="Alegreya Sans SC Medium"/>
                <a:cs typeface="Arial" panose="020B0604020202020204" pitchFamily="34" charset="0"/>
              </a:rPr>
              <a:t>Il </a:t>
            </a:r>
            <a:r>
              <a:rPr lang="it-IT" sz="7200" b="1" spc="-1" dirty="0" smtClean="0">
                <a:solidFill>
                  <a:srgbClr val="00B0F0"/>
                </a:solidFill>
                <a:latin typeface="Alegreya Sans SC Medium"/>
                <a:cs typeface="Arial" panose="020B0604020202020204" pitchFamily="34" charset="0"/>
              </a:rPr>
              <a:t>Manifesto</a:t>
            </a:r>
            <a:endParaRPr lang="it-IT" sz="3200" b="1" dirty="0">
              <a:solidFill>
                <a:prstClr val="black"/>
              </a:solidFill>
              <a:latin typeface="Alegreya Sans SC Medium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/>
          </p:cNvPicPr>
          <p:nvPr/>
        </p:nvPicPr>
        <p:blipFill>
          <a:blip r:embed="rId3">
            <a:alphaModFix amt="31000"/>
          </a:blip>
          <a:srcRect l="31895" t="31895" r="31895" b="31895"/>
          <a:stretch>
            <a:fillRect/>
          </a:stretch>
        </p:blipFill>
        <p:spPr>
          <a:xfrm rot="6227334">
            <a:off x="8794364" y="379124"/>
            <a:ext cx="2465014" cy="2465014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/>
          </p:cNvPicPr>
          <p:nvPr/>
        </p:nvPicPr>
        <p:blipFill>
          <a:blip r:embed="rId3">
            <a:alphaModFix amt="31000"/>
          </a:blip>
          <a:srcRect l="31895" t="31895" r="31895" b="31895"/>
          <a:stretch>
            <a:fillRect/>
          </a:stretch>
        </p:blipFill>
        <p:spPr>
          <a:xfrm rot="12672355">
            <a:off x="6687264" y="1571754"/>
            <a:ext cx="2034082" cy="196797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20000">
            <a:off x="12466360" y="2574585"/>
            <a:ext cx="4510528" cy="637949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" name="CasellaDiTesto 1"/>
          <p:cNvSpPr txBox="1"/>
          <p:nvPr/>
        </p:nvSpPr>
        <p:spPr>
          <a:xfrm>
            <a:off x="3429000" y="2820769"/>
            <a:ext cx="9190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rgbClr val="0070C0"/>
                </a:solidFill>
                <a:latin typeface="Alegreya Sans SC Medium"/>
              </a:rPr>
              <a:t>P</a:t>
            </a:r>
            <a:r>
              <a:rPr lang="it-IT" sz="4400" b="1" dirty="0" smtClean="0">
                <a:solidFill>
                  <a:srgbClr val="0070C0"/>
                </a:solidFill>
                <a:latin typeface="Alegreya Sans SC Medium"/>
              </a:rPr>
              <a:t>roposte per </a:t>
            </a:r>
            <a:r>
              <a:rPr lang="it-IT" sz="4400" b="1" dirty="0">
                <a:solidFill>
                  <a:srgbClr val="0070C0"/>
                </a:solidFill>
                <a:latin typeface="Alegreya Sans SC Medium"/>
              </a:rPr>
              <a:t>l</a:t>
            </a:r>
            <a:r>
              <a:rPr lang="it-IT" sz="4400" b="1" dirty="0" smtClean="0">
                <a:solidFill>
                  <a:srgbClr val="0070C0"/>
                </a:solidFill>
                <a:latin typeface="Alegreya Sans SC Medium"/>
              </a:rPr>
              <a:t>’</a:t>
            </a:r>
            <a:r>
              <a:rPr lang="it-IT" sz="4400" b="1" dirty="0" smtClean="0">
                <a:solidFill>
                  <a:srgbClr val="00B0F0"/>
                </a:solidFill>
                <a:latin typeface="Alegreya Sans SC Medium"/>
              </a:rPr>
              <a:t>Italia che vogliamo</a:t>
            </a:r>
            <a:endParaRPr lang="it-IT" sz="4400" b="1" dirty="0">
              <a:solidFill>
                <a:srgbClr val="0070C0"/>
              </a:solidFill>
              <a:latin typeface="Alegreya Sans SC Medium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156043" y="4311841"/>
            <a:ext cx="1917513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C000"/>
                </a:solidFill>
                <a:latin typeface="Alegreya Sans SC Medium"/>
              </a:rPr>
              <a:t>SCUOLA</a:t>
            </a:r>
            <a:endParaRPr lang="it-IT" sz="3200" b="1" dirty="0">
              <a:solidFill>
                <a:srgbClr val="FFC000"/>
              </a:solidFill>
              <a:latin typeface="Alegreya Sans SC Medium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794808" y="4515815"/>
            <a:ext cx="1909497" cy="58477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accent6">
                    <a:lumMod val="75000"/>
                  </a:schemeClr>
                </a:solidFill>
                <a:latin typeface="Alegreya Sans SC Medium"/>
              </a:rPr>
              <a:t>LAVORO</a:t>
            </a:r>
            <a:endParaRPr lang="it-IT" sz="3200" b="1" dirty="0">
              <a:solidFill>
                <a:schemeClr val="accent6">
                  <a:lumMod val="75000"/>
                </a:schemeClr>
              </a:solidFill>
              <a:latin typeface="Alegreya Sans SC Medium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411054" y="5306080"/>
            <a:ext cx="7845417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Alegreya Sans SC Medium"/>
              </a:rPr>
              <a:t>CULTURA, SPORT E PARTECIPAZIONE</a:t>
            </a:r>
            <a:endParaRPr lang="it-IT" sz="3200" b="1" dirty="0">
              <a:solidFill>
                <a:srgbClr val="FF0000"/>
              </a:solidFill>
              <a:latin typeface="Alegreya Sans SC Medium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514600" y="6311325"/>
            <a:ext cx="9623084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7030A0"/>
                </a:solidFill>
                <a:latin typeface="Alegreya Sans SC Medium"/>
              </a:rPr>
              <a:t>CITTADINANZA E RAPPRESENTANZA POLITICA</a:t>
            </a:r>
            <a:endParaRPr lang="it-IT" sz="3200" b="1" dirty="0">
              <a:solidFill>
                <a:srgbClr val="7030A0"/>
              </a:solidFill>
              <a:latin typeface="Alegreya Sans SC Medium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905000" y="7200900"/>
            <a:ext cx="5519460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70C0"/>
                </a:solidFill>
                <a:latin typeface="Alegreya Sans SC Medium"/>
              </a:rPr>
              <a:t>COMUNICAZIONE E MEDIA</a:t>
            </a:r>
            <a:endParaRPr lang="it-IT" sz="3200" b="1" dirty="0">
              <a:solidFill>
                <a:srgbClr val="0070C0"/>
              </a:solidFill>
              <a:latin typeface="Alegreya Sans SC Medium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605351" y="8049280"/>
            <a:ext cx="7252306" cy="5847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B050"/>
                </a:solidFill>
                <a:latin typeface="Alegreya Sans SC Medium"/>
              </a:rPr>
              <a:t>COOPERAZIONE INTERNAZIONALE</a:t>
            </a:r>
            <a:endParaRPr lang="it-IT" sz="3200" b="1" dirty="0">
              <a:solidFill>
                <a:srgbClr val="00B050"/>
              </a:solidFill>
              <a:latin typeface="Alegreya Sans SC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5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 rot="-5400000">
            <a:off x="-3066462" y="4095162"/>
            <a:ext cx="8285576" cy="95249"/>
            <a:chOff x="0" y="0"/>
            <a:chExt cx="64853440" cy="63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853440" cy="635000"/>
            </a:xfrm>
            <a:custGeom>
              <a:avLst/>
              <a:gdLst/>
              <a:ahLst/>
              <a:cxnLst/>
              <a:rect l="l" t="t" r="r" b="b"/>
              <a:pathLst>
                <a:path w="64853443" h="635000">
                  <a:moveTo>
                    <a:pt x="0" y="0"/>
                  </a:moveTo>
                  <a:lnTo>
                    <a:pt x="64853443" y="0"/>
                  </a:lnTo>
                  <a:lnTo>
                    <a:pt x="64853443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" name="Group 4"/>
          <p:cNvGrpSpPr/>
          <p:nvPr/>
        </p:nvGrpSpPr>
        <p:grpSpPr>
          <a:xfrm rot="-5400000">
            <a:off x="-3282972" y="4248554"/>
            <a:ext cx="8673720" cy="126575"/>
            <a:chOff x="0" y="0"/>
            <a:chExt cx="54736470" cy="635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Freeform 5"/>
            <p:cNvSpPr/>
            <p:nvPr/>
          </p:nvSpPr>
          <p:spPr>
            <a:xfrm>
              <a:off x="0" y="0"/>
              <a:ext cx="54736473" cy="635000"/>
            </a:xfrm>
            <a:custGeom>
              <a:avLst/>
              <a:gdLst/>
              <a:ahLst/>
              <a:cxnLst/>
              <a:rect l="l" t="t" r="r" b="b"/>
              <a:pathLst>
                <a:path w="54736473" h="635000">
                  <a:moveTo>
                    <a:pt x="0" y="0"/>
                  </a:moveTo>
                  <a:lnTo>
                    <a:pt x="54736473" y="0"/>
                  </a:lnTo>
                  <a:lnTo>
                    <a:pt x="54736473" y="635000"/>
                  </a:lnTo>
                  <a:lnTo>
                    <a:pt x="0" y="635000"/>
                  </a:lnTo>
                  <a:close/>
                </a:path>
              </a:pathLst>
            </a:custGeom>
            <a:grpFill/>
          </p:spPr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42" y="0"/>
            <a:ext cx="14001784" cy="160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60" y="9091642"/>
            <a:ext cx="11323696" cy="105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Immagine correla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368" y="2119478"/>
            <a:ext cx="9888900" cy="6453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1357258" y="2332283"/>
            <a:ext cx="65722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 smtClean="0">
                <a:solidFill>
                  <a:srgbClr val="0070C0"/>
                </a:solidFill>
              </a:rPr>
              <a:t>Conoscenza </a:t>
            </a:r>
            <a:r>
              <a:rPr lang="it-IT" sz="4000" dirty="0" smtClean="0">
                <a:solidFill>
                  <a:srgbClr val="0070C0"/>
                </a:solidFill>
              </a:rPr>
              <a:t>del mondo </a:t>
            </a:r>
            <a:r>
              <a:rPr lang="it-IT" sz="4000" dirty="0" smtClean="0">
                <a:solidFill>
                  <a:srgbClr val="00B0F0"/>
                </a:solidFill>
              </a:rPr>
              <a:t>associativo migrante </a:t>
            </a:r>
            <a:r>
              <a:rPr lang="it-IT" sz="4000" dirty="0" smtClean="0">
                <a:solidFill>
                  <a:srgbClr val="0070C0"/>
                </a:solidFill>
              </a:rPr>
              <a:t>e delle attività </a:t>
            </a:r>
            <a:r>
              <a:rPr lang="it-IT" sz="4000" dirty="0" smtClean="0">
                <a:solidFill>
                  <a:srgbClr val="0070C0"/>
                </a:solidFill>
              </a:rPr>
              <a:t>che </a:t>
            </a:r>
            <a:r>
              <a:rPr lang="it-IT" sz="4000" dirty="0" smtClean="0">
                <a:solidFill>
                  <a:srgbClr val="0070C0"/>
                </a:solidFill>
              </a:rPr>
              <a:t>portano </a:t>
            </a:r>
            <a:r>
              <a:rPr lang="it-IT" sz="4000" dirty="0" smtClean="0">
                <a:solidFill>
                  <a:srgbClr val="0070C0"/>
                </a:solidFill>
              </a:rPr>
              <a:t>avanti</a:t>
            </a:r>
          </a:p>
          <a:p>
            <a:endParaRPr lang="it-IT" sz="4400" b="1" spc="-1" dirty="0" smtClean="0">
              <a:solidFill>
                <a:srgbClr val="0070C0"/>
              </a:solidFill>
              <a:latin typeface="Alegreya Sans SC Medium"/>
              <a:cs typeface="Arial" panose="020B0604020202020204" pitchFamily="34" charset="0"/>
            </a:endParaRPr>
          </a:p>
          <a:p>
            <a:pPr lvl="0"/>
            <a:r>
              <a:rPr lang="it-IT" sz="3200" dirty="0" smtClean="0">
                <a:solidFill>
                  <a:srgbClr val="0070C0"/>
                </a:solidFill>
              </a:rPr>
              <a:t>Sono il terzo settore:  </a:t>
            </a:r>
          </a:p>
          <a:p>
            <a:pPr lvl="0"/>
            <a:r>
              <a:rPr lang="it-IT" sz="3200" dirty="0" smtClean="0">
                <a:solidFill>
                  <a:srgbClr val="0070C0"/>
                </a:solidFill>
              </a:rPr>
              <a:t>migranti</a:t>
            </a:r>
            <a:r>
              <a:rPr lang="it-IT" sz="3200" dirty="0" smtClean="0">
                <a:solidFill>
                  <a:srgbClr val="0070C0"/>
                </a:solidFill>
              </a:rPr>
              <a:t>, </a:t>
            </a:r>
            <a:r>
              <a:rPr lang="it-IT" sz="3200" dirty="0" smtClean="0">
                <a:solidFill>
                  <a:srgbClr val="0070C0"/>
                </a:solidFill>
              </a:rPr>
              <a:t>rifugiati, </a:t>
            </a:r>
            <a:r>
              <a:rPr lang="it-IT" sz="3200" dirty="0" smtClean="0">
                <a:solidFill>
                  <a:srgbClr val="0070C0"/>
                </a:solidFill>
              </a:rPr>
              <a:t>richiedenti </a:t>
            </a:r>
            <a:r>
              <a:rPr lang="it-IT" sz="3200" dirty="0" smtClean="0">
                <a:solidFill>
                  <a:srgbClr val="0070C0"/>
                </a:solidFill>
              </a:rPr>
              <a:t>asilo, adolescenti </a:t>
            </a:r>
            <a:r>
              <a:rPr lang="it-IT" sz="3200" dirty="0" smtClean="0">
                <a:solidFill>
                  <a:srgbClr val="0070C0"/>
                </a:solidFill>
              </a:rPr>
              <a:t>e </a:t>
            </a:r>
            <a:r>
              <a:rPr lang="it-IT" sz="3200" dirty="0" smtClean="0">
                <a:solidFill>
                  <a:srgbClr val="0070C0"/>
                </a:solidFill>
              </a:rPr>
              <a:t>giovani , operatori </a:t>
            </a:r>
            <a:r>
              <a:rPr lang="it-IT" sz="3200" dirty="0" smtClean="0">
                <a:solidFill>
                  <a:srgbClr val="0070C0"/>
                </a:solidFill>
              </a:rPr>
              <a:t>sociali e mediatori </a:t>
            </a:r>
            <a:r>
              <a:rPr lang="it-IT" sz="3200" dirty="0" err="1" smtClean="0">
                <a:solidFill>
                  <a:srgbClr val="0070C0"/>
                </a:solidFill>
              </a:rPr>
              <a:t>linguistico-culturali</a:t>
            </a:r>
            <a:r>
              <a:rPr lang="it-IT" sz="3200" dirty="0" smtClean="0">
                <a:solidFill>
                  <a:srgbClr val="0070C0"/>
                </a:solidFill>
              </a:rPr>
              <a:t>, volontari, attivisti che </a:t>
            </a:r>
            <a:r>
              <a:rPr lang="it-IT" sz="3200" dirty="0" smtClean="0">
                <a:solidFill>
                  <a:srgbClr val="0070C0"/>
                </a:solidFill>
              </a:rPr>
              <a:t>lavorano su accoglienza e </a:t>
            </a:r>
            <a:r>
              <a:rPr lang="it-IT" sz="3200" dirty="0" smtClean="0">
                <a:solidFill>
                  <a:srgbClr val="0070C0"/>
                </a:solidFill>
              </a:rPr>
              <a:t>integrazione, comunità, imprese </a:t>
            </a:r>
            <a:r>
              <a:rPr lang="it-IT" sz="3200" dirty="0" smtClean="0">
                <a:solidFill>
                  <a:srgbClr val="0070C0"/>
                </a:solidFill>
              </a:rPr>
              <a:t>socialmente responsabili</a:t>
            </a:r>
          </a:p>
          <a:p>
            <a:pPr algn="ctr"/>
            <a:endParaRPr lang="it-IT" sz="4400" b="1" spc="-1" dirty="0">
              <a:solidFill>
                <a:srgbClr val="0070C0"/>
              </a:solidFill>
              <a:latin typeface="Alegreya Sans SC Medium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1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 rot="-5400000">
            <a:off x="-3066462" y="4095162"/>
            <a:ext cx="8285576" cy="95249"/>
            <a:chOff x="0" y="0"/>
            <a:chExt cx="64853440" cy="63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853440" cy="635000"/>
            </a:xfrm>
            <a:custGeom>
              <a:avLst/>
              <a:gdLst/>
              <a:ahLst/>
              <a:cxnLst/>
              <a:rect l="l" t="t" r="r" b="b"/>
              <a:pathLst>
                <a:path w="64853443" h="635000">
                  <a:moveTo>
                    <a:pt x="0" y="0"/>
                  </a:moveTo>
                  <a:lnTo>
                    <a:pt x="64853443" y="0"/>
                  </a:lnTo>
                  <a:lnTo>
                    <a:pt x="64853443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" name="Group 4"/>
          <p:cNvGrpSpPr/>
          <p:nvPr/>
        </p:nvGrpSpPr>
        <p:grpSpPr>
          <a:xfrm rot="-5400000">
            <a:off x="-3282972" y="4248554"/>
            <a:ext cx="8673720" cy="126575"/>
            <a:chOff x="0" y="0"/>
            <a:chExt cx="54736470" cy="635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Freeform 5"/>
            <p:cNvSpPr/>
            <p:nvPr/>
          </p:nvSpPr>
          <p:spPr>
            <a:xfrm>
              <a:off x="0" y="0"/>
              <a:ext cx="54736473" cy="635000"/>
            </a:xfrm>
            <a:custGeom>
              <a:avLst/>
              <a:gdLst/>
              <a:ahLst/>
              <a:cxnLst/>
              <a:rect l="l" t="t" r="r" b="b"/>
              <a:pathLst>
                <a:path w="54736473" h="635000">
                  <a:moveTo>
                    <a:pt x="0" y="0"/>
                  </a:moveTo>
                  <a:lnTo>
                    <a:pt x="54736473" y="0"/>
                  </a:lnTo>
                  <a:lnTo>
                    <a:pt x="54736473" y="635000"/>
                  </a:lnTo>
                  <a:lnTo>
                    <a:pt x="0" y="635000"/>
                  </a:lnTo>
                  <a:close/>
                </a:path>
              </a:pathLst>
            </a:custGeom>
            <a:grpFill/>
          </p:spPr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60" y="9091642"/>
            <a:ext cx="11323696" cy="105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42" y="0"/>
            <a:ext cx="14001784" cy="160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13818" y="1571600"/>
            <a:ext cx="9559932" cy="758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tangolo 9"/>
          <p:cNvSpPr/>
          <p:nvPr/>
        </p:nvSpPr>
        <p:spPr>
          <a:xfrm>
            <a:off x="1214382" y="1928790"/>
            <a:ext cx="8715436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>
                <a:solidFill>
                  <a:srgbClr val="00B0F0"/>
                </a:solidFill>
              </a:rPr>
              <a:t>“CODICE ETICO E PRATICO </a:t>
            </a:r>
            <a:endParaRPr lang="it-IT" sz="3600" dirty="0" smtClean="0">
              <a:solidFill>
                <a:srgbClr val="00B0F0"/>
              </a:solidFill>
            </a:endParaRPr>
          </a:p>
          <a:p>
            <a:r>
              <a:rPr lang="it-IT" sz="3600" b="1" dirty="0" smtClean="0">
                <a:solidFill>
                  <a:srgbClr val="00B0F0"/>
                </a:solidFill>
              </a:rPr>
              <a:t>PER L’ACCOGLIENZA E L’INTEGRAZIONE”</a:t>
            </a:r>
            <a:endParaRPr lang="it-IT" sz="3600" dirty="0" smtClean="0">
              <a:solidFill>
                <a:srgbClr val="00B0F0"/>
              </a:solidFill>
            </a:endParaRPr>
          </a:p>
          <a:p>
            <a:r>
              <a:rPr lang="it-IT" sz="3600" b="1" dirty="0" smtClean="0">
                <a:solidFill>
                  <a:srgbClr val="0070C0"/>
                </a:solidFill>
              </a:rPr>
              <a:t>LINEE OPERATIVE PERCOMUNITA’ GENERATRICI E RI-GENERANTI</a:t>
            </a:r>
            <a:endParaRPr lang="it-IT" sz="3600" dirty="0" smtClean="0">
              <a:solidFill>
                <a:srgbClr val="0070C0"/>
              </a:solidFill>
            </a:endParaRPr>
          </a:p>
          <a:p>
            <a:endParaRPr lang="it-IT" sz="4400" b="1" spc="-1" dirty="0" smtClean="0">
              <a:solidFill>
                <a:srgbClr val="0070C0"/>
              </a:solidFill>
              <a:latin typeface="Alegreya Sans SC Medium"/>
              <a:cs typeface="Arial" panose="020B0604020202020204" pitchFamily="34" charset="0"/>
            </a:endParaRPr>
          </a:p>
          <a:p>
            <a:pPr lvl="0"/>
            <a:r>
              <a:rPr lang="it-IT" sz="3000" dirty="0" smtClean="0">
                <a:solidFill>
                  <a:srgbClr val="0070C0"/>
                </a:solidFill>
              </a:rPr>
              <a:t>Rappresenta </a:t>
            </a:r>
            <a:r>
              <a:rPr lang="it-IT" sz="3000" dirty="0" smtClean="0">
                <a:solidFill>
                  <a:srgbClr val="0070C0"/>
                </a:solidFill>
              </a:rPr>
              <a:t>una guida “in progress”, </a:t>
            </a:r>
            <a:endParaRPr lang="it-IT" sz="3000" dirty="0" smtClean="0">
              <a:solidFill>
                <a:srgbClr val="0070C0"/>
              </a:solidFill>
            </a:endParaRPr>
          </a:p>
          <a:p>
            <a:pPr lvl="0"/>
            <a:r>
              <a:rPr lang="it-IT" sz="3000" dirty="0" smtClean="0">
                <a:solidFill>
                  <a:srgbClr val="0070C0"/>
                </a:solidFill>
              </a:rPr>
              <a:t>una </a:t>
            </a:r>
            <a:r>
              <a:rPr lang="it-IT" sz="3000" dirty="0" smtClean="0">
                <a:solidFill>
                  <a:srgbClr val="0070C0"/>
                </a:solidFill>
              </a:rPr>
              <a:t>raccolta di insieme “sistematizzata” e </a:t>
            </a:r>
            <a:endParaRPr lang="it-IT" sz="3000" dirty="0" smtClean="0">
              <a:solidFill>
                <a:srgbClr val="0070C0"/>
              </a:solidFill>
            </a:endParaRPr>
          </a:p>
          <a:p>
            <a:pPr lvl="0"/>
            <a:r>
              <a:rPr lang="it-IT" sz="3000" dirty="0" smtClean="0">
                <a:solidFill>
                  <a:srgbClr val="0070C0"/>
                </a:solidFill>
              </a:rPr>
              <a:t>finalizzata </a:t>
            </a:r>
            <a:r>
              <a:rPr lang="it-IT" sz="3000" dirty="0" smtClean="0">
                <a:solidFill>
                  <a:srgbClr val="0070C0"/>
                </a:solidFill>
              </a:rPr>
              <a:t>delle disposizioni </a:t>
            </a:r>
            <a:r>
              <a:rPr lang="it-IT" sz="3000" b="1" dirty="0" smtClean="0">
                <a:solidFill>
                  <a:srgbClr val="0070C0"/>
                </a:solidFill>
              </a:rPr>
              <a:t>etiche</a:t>
            </a:r>
            <a:r>
              <a:rPr lang="it-IT" sz="3000" dirty="0" smtClean="0">
                <a:solidFill>
                  <a:srgbClr val="0070C0"/>
                </a:solidFill>
              </a:rPr>
              <a:t> alle quali si </a:t>
            </a:r>
            <a:endParaRPr lang="it-IT" sz="3000" dirty="0" smtClean="0">
              <a:solidFill>
                <a:srgbClr val="0070C0"/>
              </a:solidFill>
            </a:endParaRPr>
          </a:p>
          <a:p>
            <a:pPr lvl="0"/>
            <a:r>
              <a:rPr lang="it-IT" sz="3000" dirty="0" smtClean="0">
                <a:solidFill>
                  <a:srgbClr val="0070C0"/>
                </a:solidFill>
              </a:rPr>
              <a:t>vuole </a:t>
            </a:r>
            <a:r>
              <a:rPr lang="it-IT" sz="3000" dirty="0" smtClean="0">
                <a:solidFill>
                  <a:srgbClr val="0070C0"/>
                </a:solidFill>
              </a:rPr>
              <a:t>che l’attività di accoglienza e di integrazione </a:t>
            </a:r>
            <a:endParaRPr lang="it-IT" sz="3000" dirty="0" smtClean="0">
              <a:solidFill>
                <a:srgbClr val="0070C0"/>
              </a:solidFill>
            </a:endParaRPr>
          </a:p>
          <a:p>
            <a:pPr lvl="0"/>
            <a:r>
              <a:rPr lang="it-IT" sz="3000" dirty="0" smtClean="0">
                <a:solidFill>
                  <a:srgbClr val="0070C0"/>
                </a:solidFill>
              </a:rPr>
              <a:t>si </a:t>
            </a:r>
            <a:r>
              <a:rPr lang="it-IT" sz="3000" dirty="0" smtClean="0">
                <a:solidFill>
                  <a:srgbClr val="0070C0"/>
                </a:solidFill>
              </a:rPr>
              <a:t>ispiri. </a:t>
            </a:r>
            <a:endParaRPr lang="it-IT" sz="3000" dirty="0" smtClean="0">
              <a:solidFill>
                <a:srgbClr val="0070C0"/>
              </a:solidFill>
            </a:endParaRPr>
          </a:p>
          <a:p>
            <a:pPr lvl="0"/>
            <a:r>
              <a:rPr lang="it-IT" sz="3000" dirty="0" smtClean="0">
                <a:solidFill>
                  <a:srgbClr val="0070C0"/>
                </a:solidFill>
              </a:rPr>
              <a:t>Quindi </a:t>
            </a:r>
            <a:r>
              <a:rPr lang="it-IT" sz="3000" dirty="0" smtClean="0">
                <a:solidFill>
                  <a:srgbClr val="0070C0"/>
                </a:solidFill>
              </a:rPr>
              <a:t>esso è un insieme di principi-guida a cui dovrebbero ispirarsi i comportamenti delle persone e delle organizzazioni, che a vario titolo, si occupano di accoglienza e di integrazione dei migranti.</a:t>
            </a:r>
            <a:endParaRPr lang="it-IT" sz="3000" b="1" spc="-1" dirty="0">
              <a:solidFill>
                <a:srgbClr val="0070C0"/>
              </a:solidFill>
              <a:latin typeface="Alegreya Sans SC Medium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1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358</Words>
  <Application>Microsoft Macintosh PowerPoint</Application>
  <PresentationFormat>Personalizzato</PresentationFormat>
  <Paragraphs>76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Alegreya Sans SC Medium</vt:lpstr>
      <vt:lpstr>Lato Heavy</vt:lpstr>
      <vt:lpstr>Calibri</vt:lpstr>
      <vt:lpstr>Avenir Book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CoNNGI</dc:title>
  <dc:creator>Scrima Stefano</dc:creator>
  <cp:lastModifiedBy>Utente Windows</cp:lastModifiedBy>
  <cp:revision>98</cp:revision>
  <dcterms:created xsi:type="dcterms:W3CDTF">2006-08-16T00:00:00Z</dcterms:created>
  <dcterms:modified xsi:type="dcterms:W3CDTF">2020-07-05T22:23:12Z</dcterms:modified>
  <dc:identifier>DADakGNpNXo</dc:identifier>
</cp:coreProperties>
</file>